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64" r:id="rId4"/>
    <p:sldId id="280" r:id="rId5"/>
    <p:sldId id="269" r:id="rId6"/>
    <p:sldId id="279" r:id="rId7"/>
    <p:sldId id="278" r:id="rId8"/>
  </p:sldIdLst>
  <p:sldSz cx="9144000" cy="5143500" type="screen16x9"/>
  <p:notesSz cx="6858000" cy="9144000"/>
  <p:embeddedFontLst>
    <p:embeddedFont>
      <p:font typeface="Sora" panose="020B0604020202020204" charset="0"/>
      <p:regular r:id="rId10"/>
      <p:bold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Lucida Sans Unicode" panose="020B0602030504020204" pitchFamily="34" charset="0"/>
      <p:regular r:id="rId20"/>
    </p:embeddedFont>
    <p:embeddedFont>
      <p:font typeface="Segoe UI Emoji" panose="020B0502040204020203" pitchFamily="34" charset="0"/>
      <p:regular r:id="rId21"/>
    </p:embeddedFont>
    <p:embeddedFont>
      <p:font typeface="Didact Gothic" panose="020B0604020202020204" charset="0"/>
      <p:regular r:id="rId22"/>
    </p:embeddedFont>
    <p:embeddedFont>
      <p:font typeface="Sora ExtraBold" panose="020B060402020202020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93B110-38C0-4FE8-8FF5-908098E6E888}">
  <a:tblStyle styleId="{F993B110-38C0-4FE8-8FF5-908098E6E8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A02BE-2231-40F7-B9CD-C4F4F92D9A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9008A-8002-492D-A1A8-121D2150DBD6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3CBD5-784D-4917-B505-93D17B5532A7}">
      <dgm:prSet phldrT="[Text]" custT="1"/>
      <dgm:spPr/>
      <dgm:t>
        <a:bodyPr/>
        <a:lstStyle/>
        <a:p>
          <a:r>
            <a:rPr lang="bg-BG" sz="1100" dirty="0" smtClean="0">
              <a:latin typeface="Book Antiqua" panose="02040602050305030304" pitchFamily="18" charset="0"/>
            </a:rPr>
            <a:t>Привличане на участници</a:t>
          </a:r>
          <a:endParaRPr lang="en-US" sz="1100" dirty="0">
            <a:latin typeface="Book Antiqua" panose="02040602050305030304" pitchFamily="18" charset="0"/>
          </a:endParaRPr>
        </a:p>
      </dgm:t>
    </dgm:pt>
    <dgm:pt modelId="{4A0ADA1D-1EFE-4515-8B63-F2753E70B516}" type="parTrans" cxnId="{81AA0FDE-CEE1-4A5C-BA5A-C67A4E7D4AA6}">
      <dgm:prSet/>
      <dgm:spPr/>
      <dgm:t>
        <a:bodyPr/>
        <a:lstStyle/>
        <a:p>
          <a:endParaRPr lang="en-US"/>
        </a:p>
      </dgm:t>
    </dgm:pt>
    <dgm:pt modelId="{93A58865-7E38-43A0-9C7C-8CD814425194}" type="sibTrans" cxnId="{81AA0FDE-CEE1-4A5C-BA5A-C67A4E7D4AA6}">
      <dgm:prSet/>
      <dgm:spPr/>
      <dgm:t>
        <a:bodyPr/>
        <a:lstStyle/>
        <a:p>
          <a:endParaRPr lang="en-US"/>
        </a:p>
      </dgm:t>
    </dgm:pt>
    <dgm:pt modelId="{285CFF0E-F2DF-497A-B949-C46EDAC117C2}">
      <dgm:prSet phldrT="[Text]" custT="1"/>
      <dgm:spPr/>
      <dgm:t>
        <a:bodyPr/>
        <a:lstStyle/>
        <a:p>
          <a:r>
            <a:rPr lang="bg-BG" sz="1100" dirty="0" smtClean="0">
              <a:latin typeface="Book Antiqua" panose="02040602050305030304" pitchFamily="18" charset="0"/>
            </a:rPr>
            <a:t>Обучение и участие в симулирана търговия</a:t>
          </a:r>
          <a:endParaRPr lang="en-US" sz="1100" dirty="0">
            <a:latin typeface="Book Antiqua" panose="02040602050305030304" pitchFamily="18" charset="0"/>
          </a:endParaRPr>
        </a:p>
      </dgm:t>
    </dgm:pt>
    <dgm:pt modelId="{C4CE6010-7BFC-48F8-88F3-C2269C3D05E9}" type="parTrans" cxnId="{FEA9F401-1304-4C10-ADA6-53F0E48721DE}">
      <dgm:prSet/>
      <dgm:spPr/>
      <dgm:t>
        <a:bodyPr/>
        <a:lstStyle/>
        <a:p>
          <a:endParaRPr lang="en-US"/>
        </a:p>
      </dgm:t>
    </dgm:pt>
    <dgm:pt modelId="{D41A46D9-05D7-4454-8349-308FF42E7B9F}" type="sibTrans" cxnId="{FEA9F401-1304-4C10-ADA6-53F0E48721DE}">
      <dgm:prSet/>
      <dgm:spPr/>
      <dgm:t>
        <a:bodyPr/>
        <a:lstStyle/>
        <a:p>
          <a:endParaRPr lang="en-US"/>
        </a:p>
      </dgm:t>
    </dgm:pt>
    <dgm:pt modelId="{03246B59-94C1-4CD1-A16B-C91A26A02189}">
      <dgm:prSet phldrT="[Text]" custT="1"/>
      <dgm:spPr/>
      <dgm:t>
        <a:bodyPr/>
        <a:lstStyle/>
        <a:p>
          <a:r>
            <a:rPr lang="bg-BG" sz="1100" dirty="0" smtClean="0">
              <a:latin typeface="Book Antiqua" panose="02040602050305030304" pitchFamily="18" charset="0"/>
            </a:rPr>
            <a:t>Копиране на сделки</a:t>
          </a:r>
          <a:endParaRPr lang="en-US" sz="1100" dirty="0">
            <a:latin typeface="Book Antiqua" panose="02040602050305030304" pitchFamily="18" charset="0"/>
          </a:endParaRPr>
        </a:p>
      </dgm:t>
    </dgm:pt>
    <dgm:pt modelId="{472B0A15-1686-489C-B08E-A469789C1994}" type="parTrans" cxnId="{2448266C-9745-4D1E-B94E-AE75DEC40A02}">
      <dgm:prSet/>
      <dgm:spPr/>
      <dgm:t>
        <a:bodyPr/>
        <a:lstStyle/>
        <a:p>
          <a:endParaRPr lang="en-US"/>
        </a:p>
      </dgm:t>
    </dgm:pt>
    <dgm:pt modelId="{F7BE58DC-5A95-4354-8EA9-F1825481A735}" type="sibTrans" cxnId="{2448266C-9745-4D1E-B94E-AE75DEC40A02}">
      <dgm:prSet/>
      <dgm:spPr/>
      <dgm:t>
        <a:bodyPr/>
        <a:lstStyle/>
        <a:p>
          <a:endParaRPr lang="en-US"/>
        </a:p>
      </dgm:t>
    </dgm:pt>
    <dgm:pt modelId="{98DB6508-EF9D-4E8F-AE73-A807BA250799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bg-BG" sz="1100" dirty="0" smtClean="0">
              <a:latin typeface="Book Antiqua" panose="02040602050305030304" pitchFamily="18" charset="0"/>
            </a:rPr>
            <a:t>Генериране на печалба/такси</a:t>
          </a:r>
          <a:endParaRPr lang="en-US" sz="1100" dirty="0">
            <a:latin typeface="Book Antiqua" panose="02040602050305030304" pitchFamily="18" charset="0"/>
          </a:endParaRPr>
        </a:p>
      </dgm:t>
    </dgm:pt>
    <dgm:pt modelId="{103A1D31-A0CD-4439-B253-9F00438D967C}" type="parTrans" cxnId="{70F403D1-E40A-4442-9A56-FEDFDB434224}">
      <dgm:prSet/>
      <dgm:spPr/>
      <dgm:t>
        <a:bodyPr/>
        <a:lstStyle/>
        <a:p>
          <a:endParaRPr lang="en-US"/>
        </a:p>
      </dgm:t>
    </dgm:pt>
    <dgm:pt modelId="{FD8F0DBD-AA6C-45EE-882D-C762090FD6BC}" type="sibTrans" cxnId="{70F403D1-E40A-4442-9A56-FEDFDB434224}">
      <dgm:prSet/>
      <dgm:spPr/>
      <dgm:t>
        <a:bodyPr/>
        <a:lstStyle/>
        <a:p>
          <a:endParaRPr lang="en-US"/>
        </a:p>
      </dgm:t>
    </dgm:pt>
    <dgm:pt modelId="{B50A6B28-5511-425B-B825-943896A64006}">
      <dgm:prSet phldrT="[Text]" custT="1"/>
      <dgm:spPr/>
      <dgm:t>
        <a:bodyPr/>
        <a:lstStyle/>
        <a:p>
          <a:r>
            <a:rPr lang="bg-BG" sz="1100" dirty="0" smtClean="0">
              <a:latin typeface="Book Antiqua" panose="02040602050305030304" pitchFamily="18" charset="0"/>
            </a:rPr>
            <a:t>При загуба стартиране на процеса от начално ниво</a:t>
          </a:r>
          <a:endParaRPr lang="en-US" sz="1100" dirty="0">
            <a:latin typeface="Book Antiqua" panose="02040602050305030304" pitchFamily="18" charset="0"/>
          </a:endParaRPr>
        </a:p>
      </dgm:t>
    </dgm:pt>
    <dgm:pt modelId="{6702EDE3-3FA9-43A3-86A6-F3860AB86F91}" type="parTrans" cxnId="{443E5359-4D43-480E-B1F4-7B4BC8B6EF59}">
      <dgm:prSet/>
      <dgm:spPr/>
      <dgm:t>
        <a:bodyPr/>
        <a:lstStyle/>
        <a:p>
          <a:endParaRPr lang="en-US"/>
        </a:p>
      </dgm:t>
    </dgm:pt>
    <dgm:pt modelId="{77162302-065E-4AAC-893F-A481C260E308}" type="sibTrans" cxnId="{443E5359-4D43-480E-B1F4-7B4BC8B6EF59}">
      <dgm:prSet/>
      <dgm:spPr/>
      <dgm:t>
        <a:bodyPr/>
        <a:lstStyle/>
        <a:p>
          <a:endParaRPr lang="en-US"/>
        </a:p>
      </dgm:t>
    </dgm:pt>
    <dgm:pt modelId="{2F5989FB-DC3E-4218-B948-0553F3C727D4}" type="pres">
      <dgm:prSet presAssocID="{6FC9008A-8002-492D-A1A8-121D2150DB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BB6A8-6A39-428E-BD5F-785DFFAE1A4E}" type="pres">
      <dgm:prSet presAssocID="{6833CBD5-784D-4917-B505-93D17B5532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2334B-F9F8-46AE-9DBA-E9898686FCC9}" type="pres">
      <dgm:prSet presAssocID="{93A58865-7E38-43A0-9C7C-8CD81442519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DF8BA1D-7D65-4490-A4A7-4173CA7CF61B}" type="pres">
      <dgm:prSet presAssocID="{93A58865-7E38-43A0-9C7C-8CD81442519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CA7691E-D503-45D8-8C3F-DE50306FB688}" type="pres">
      <dgm:prSet presAssocID="{285CFF0E-F2DF-497A-B949-C46EDAC117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5A793-1197-4A9C-91EA-7E4818E0BAE4}" type="pres">
      <dgm:prSet presAssocID="{D41A46D9-05D7-4454-8349-308FF42E7B9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5DE1625-7D0E-456A-ADBE-F519C919ED71}" type="pres">
      <dgm:prSet presAssocID="{D41A46D9-05D7-4454-8349-308FF42E7B9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16BCABA-517C-4A7E-8F15-71821BEB5496}" type="pres">
      <dgm:prSet presAssocID="{03246B59-94C1-4CD1-A16B-C91A26A021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633B5-5255-4789-A868-CA6B8E109DBE}" type="pres">
      <dgm:prSet presAssocID="{F7BE58DC-5A95-4354-8EA9-F1825481A73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6F29FC1-AD18-49A4-BDE2-02C9665F9C75}" type="pres">
      <dgm:prSet presAssocID="{F7BE58DC-5A95-4354-8EA9-F1825481A73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8BF2DCF-4AFD-4BC2-9B62-DADAB3E79AD7}" type="pres">
      <dgm:prSet presAssocID="{98DB6508-EF9D-4E8F-AE73-A807BA2507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89C72-3DC8-41E8-BA69-C9F1FF7C9843}" type="pres">
      <dgm:prSet presAssocID="{FD8F0DBD-AA6C-45EE-882D-C762090FD6B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FD42C5B-4085-473C-86DB-7EAF0F51F579}" type="pres">
      <dgm:prSet presAssocID="{FD8F0DBD-AA6C-45EE-882D-C762090FD6B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6BEE55E-7146-40E3-B4F2-B0E0FD35C98F}" type="pres">
      <dgm:prSet presAssocID="{B50A6B28-5511-425B-B825-943896A640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18CF9-A304-4134-8EF1-02FC37AA6739}" type="pres">
      <dgm:prSet presAssocID="{77162302-065E-4AAC-893F-A481C260E308}" presName="sibTrans" presStyleLbl="sibTrans2D1" presStyleIdx="4" presStyleCnt="5" custAng="2160000" custScaleX="399285" custLinFactX="100000" custLinFactY="55900" custLinFactNeighborX="141065" custLinFactNeighborY="100000"/>
      <dgm:spPr/>
      <dgm:t>
        <a:bodyPr/>
        <a:lstStyle/>
        <a:p>
          <a:endParaRPr lang="en-US"/>
        </a:p>
      </dgm:t>
    </dgm:pt>
    <dgm:pt modelId="{58FE008F-8ADA-4F84-910E-C8289EEE6681}" type="pres">
      <dgm:prSet presAssocID="{77162302-065E-4AAC-893F-A481C260E30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43E5359-4D43-480E-B1F4-7B4BC8B6EF59}" srcId="{6FC9008A-8002-492D-A1A8-121D2150DBD6}" destId="{B50A6B28-5511-425B-B825-943896A64006}" srcOrd="4" destOrd="0" parTransId="{6702EDE3-3FA9-43A3-86A6-F3860AB86F91}" sibTransId="{77162302-065E-4AAC-893F-A481C260E308}"/>
    <dgm:cxn modelId="{81AA0FDE-CEE1-4A5C-BA5A-C67A4E7D4AA6}" srcId="{6FC9008A-8002-492D-A1A8-121D2150DBD6}" destId="{6833CBD5-784D-4917-B505-93D17B5532A7}" srcOrd="0" destOrd="0" parTransId="{4A0ADA1D-1EFE-4515-8B63-F2753E70B516}" sibTransId="{93A58865-7E38-43A0-9C7C-8CD814425194}"/>
    <dgm:cxn modelId="{58391714-5AEE-46A5-99A9-7E1732A0855E}" type="presOf" srcId="{D41A46D9-05D7-4454-8349-308FF42E7B9F}" destId="{C425A793-1197-4A9C-91EA-7E4818E0BAE4}" srcOrd="0" destOrd="0" presId="urn:microsoft.com/office/officeart/2005/8/layout/cycle2"/>
    <dgm:cxn modelId="{FEA9F401-1304-4C10-ADA6-53F0E48721DE}" srcId="{6FC9008A-8002-492D-A1A8-121D2150DBD6}" destId="{285CFF0E-F2DF-497A-B949-C46EDAC117C2}" srcOrd="1" destOrd="0" parTransId="{C4CE6010-7BFC-48F8-88F3-C2269C3D05E9}" sibTransId="{D41A46D9-05D7-4454-8349-308FF42E7B9F}"/>
    <dgm:cxn modelId="{B30C8C5F-3BF0-4DE5-9E30-7541819C2C97}" type="presOf" srcId="{93A58865-7E38-43A0-9C7C-8CD814425194}" destId="{AE72334B-F9F8-46AE-9DBA-E9898686FCC9}" srcOrd="0" destOrd="0" presId="urn:microsoft.com/office/officeart/2005/8/layout/cycle2"/>
    <dgm:cxn modelId="{D5DB1CA9-775B-42B3-8543-07B522BA8D31}" type="presOf" srcId="{F7BE58DC-5A95-4354-8EA9-F1825481A735}" destId="{D20633B5-5255-4789-A868-CA6B8E109DBE}" srcOrd="0" destOrd="0" presId="urn:microsoft.com/office/officeart/2005/8/layout/cycle2"/>
    <dgm:cxn modelId="{BF6BFFB0-5369-4CC1-94C8-0F9B1962B9FD}" type="presOf" srcId="{FD8F0DBD-AA6C-45EE-882D-C762090FD6BC}" destId="{0FD42C5B-4085-473C-86DB-7EAF0F51F579}" srcOrd="1" destOrd="0" presId="urn:microsoft.com/office/officeart/2005/8/layout/cycle2"/>
    <dgm:cxn modelId="{82B1282B-0DA3-4549-977B-863F4B661DB6}" type="presOf" srcId="{77162302-065E-4AAC-893F-A481C260E308}" destId="{EC618CF9-A304-4134-8EF1-02FC37AA6739}" srcOrd="0" destOrd="0" presId="urn:microsoft.com/office/officeart/2005/8/layout/cycle2"/>
    <dgm:cxn modelId="{2448266C-9745-4D1E-B94E-AE75DEC40A02}" srcId="{6FC9008A-8002-492D-A1A8-121D2150DBD6}" destId="{03246B59-94C1-4CD1-A16B-C91A26A02189}" srcOrd="2" destOrd="0" parTransId="{472B0A15-1686-489C-B08E-A469789C1994}" sibTransId="{F7BE58DC-5A95-4354-8EA9-F1825481A735}"/>
    <dgm:cxn modelId="{92E84037-E12F-4FFC-A806-C32F6CFCC8D0}" type="presOf" srcId="{77162302-065E-4AAC-893F-A481C260E308}" destId="{58FE008F-8ADA-4F84-910E-C8289EEE6681}" srcOrd="1" destOrd="0" presId="urn:microsoft.com/office/officeart/2005/8/layout/cycle2"/>
    <dgm:cxn modelId="{5995296A-CECF-4556-87E3-633F218559FA}" type="presOf" srcId="{D41A46D9-05D7-4454-8349-308FF42E7B9F}" destId="{D5DE1625-7D0E-456A-ADBE-F519C919ED71}" srcOrd="1" destOrd="0" presId="urn:microsoft.com/office/officeart/2005/8/layout/cycle2"/>
    <dgm:cxn modelId="{19B5C081-53B6-4BD1-B83E-871C5F774D79}" type="presOf" srcId="{6833CBD5-784D-4917-B505-93D17B5532A7}" destId="{96CBB6A8-6A39-428E-BD5F-785DFFAE1A4E}" srcOrd="0" destOrd="0" presId="urn:microsoft.com/office/officeart/2005/8/layout/cycle2"/>
    <dgm:cxn modelId="{434683B6-8B01-4D95-ABC3-703A1AE20CA7}" type="presOf" srcId="{03246B59-94C1-4CD1-A16B-C91A26A02189}" destId="{616BCABA-517C-4A7E-8F15-71821BEB5496}" srcOrd="0" destOrd="0" presId="urn:microsoft.com/office/officeart/2005/8/layout/cycle2"/>
    <dgm:cxn modelId="{E0BD0F83-787D-4334-B602-0FDEA89359E2}" type="presOf" srcId="{6FC9008A-8002-492D-A1A8-121D2150DBD6}" destId="{2F5989FB-DC3E-4218-B948-0553F3C727D4}" srcOrd="0" destOrd="0" presId="urn:microsoft.com/office/officeart/2005/8/layout/cycle2"/>
    <dgm:cxn modelId="{FAC397D5-0299-4C52-B5AF-818D3CD7BD1F}" type="presOf" srcId="{F7BE58DC-5A95-4354-8EA9-F1825481A735}" destId="{D6F29FC1-AD18-49A4-BDE2-02C9665F9C75}" srcOrd="1" destOrd="0" presId="urn:microsoft.com/office/officeart/2005/8/layout/cycle2"/>
    <dgm:cxn modelId="{C23EAD60-FEA3-433C-BE0F-0D7F4AEC0F34}" type="presOf" srcId="{93A58865-7E38-43A0-9C7C-8CD814425194}" destId="{DDF8BA1D-7D65-4490-A4A7-4173CA7CF61B}" srcOrd="1" destOrd="0" presId="urn:microsoft.com/office/officeart/2005/8/layout/cycle2"/>
    <dgm:cxn modelId="{5C6A2659-6D52-493C-9FDD-3B945EF8274B}" type="presOf" srcId="{98DB6508-EF9D-4E8F-AE73-A807BA250799}" destId="{58BF2DCF-4AFD-4BC2-9B62-DADAB3E79AD7}" srcOrd="0" destOrd="0" presId="urn:microsoft.com/office/officeart/2005/8/layout/cycle2"/>
    <dgm:cxn modelId="{1BBDB7B5-D865-42BE-9F8C-DAEBF9407462}" type="presOf" srcId="{285CFF0E-F2DF-497A-B949-C46EDAC117C2}" destId="{0CA7691E-D503-45D8-8C3F-DE50306FB688}" srcOrd="0" destOrd="0" presId="urn:microsoft.com/office/officeart/2005/8/layout/cycle2"/>
    <dgm:cxn modelId="{70F403D1-E40A-4442-9A56-FEDFDB434224}" srcId="{6FC9008A-8002-492D-A1A8-121D2150DBD6}" destId="{98DB6508-EF9D-4E8F-AE73-A807BA250799}" srcOrd="3" destOrd="0" parTransId="{103A1D31-A0CD-4439-B253-9F00438D967C}" sibTransId="{FD8F0DBD-AA6C-45EE-882D-C762090FD6BC}"/>
    <dgm:cxn modelId="{D5150A10-3876-4C9F-8194-63BC8B09B768}" type="presOf" srcId="{FD8F0DBD-AA6C-45EE-882D-C762090FD6BC}" destId="{1C489C72-3DC8-41E8-BA69-C9F1FF7C9843}" srcOrd="0" destOrd="0" presId="urn:microsoft.com/office/officeart/2005/8/layout/cycle2"/>
    <dgm:cxn modelId="{6E10D8AB-582F-4961-8788-0FCCAA0F4F82}" type="presOf" srcId="{B50A6B28-5511-425B-B825-943896A64006}" destId="{16BEE55E-7146-40E3-B4F2-B0E0FD35C98F}" srcOrd="0" destOrd="0" presId="urn:microsoft.com/office/officeart/2005/8/layout/cycle2"/>
    <dgm:cxn modelId="{E641360C-046F-45EB-AB56-2DD291A1ABC8}" type="presParOf" srcId="{2F5989FB-DC3E-4218-B948-0553F3C727D4}" destId="{96CBB6A8-6A39-428E-BD5F-785DFFAE1A4E}" srcOrd="0" destOrd="0" presId="urn:microsoft.com/office/officeart/2005/8/layout/cycle2"/>
    <dgm:cxn modelId="{EBCBDBA2-0A7A-432C-840E-6161132C2DA2}" type="presParOf" srcId="{2F5989FB-DC3E-4218-B948-0553F3C727D4}" destId="{AE72334B-F9F8-46AE-9DBA-E9898686FCC9}" srcOrd="1" destOrd="0" presId="urn:microsoft.com/office/officeart/2005/8/layout/cycle2"/>
    <dgm:cxn modelId="{72187875-C50C-40D3-B44E-7AE1E4E377DD}" type="presParOf" srcId="{AE72334B-F9F8-46AE-9DBA-E9898686FCC9}" destId="{DDF8BA1D-7D65-4490-A4A7-4173CA7CF61B}" srcOrd="0" destOrd="0" presId="urn:microsoft.com/office/officeart/2005/8/layout/cycle2"/>
    <dgm:cxn modelId="{5BC72AE8-7BA6-4E4A-B9E8-0AB9511CD4E8}" type="presParOf" srcId="{2F5989FB-DC3E-4218-B948-0553F3C727D4}" destId="{0CA7691E-D503-45D8-8C3F-DE50306FB688}" srcOrd="2" destOrd="0" presId="urn:microsoft.com/office/officeart/2005/8/layout/cycle2"/>
    <dgm:cxn modelId="{C914D323-7674-4AD7-8EF1-A3EF76F81FE0}" type="presParOf" srcId="{2F5989FB-DC3E-4218-B948-0553F3C727D4}" destId="{C425A793-1197-4A9C-91EA-7E4818E0BAE4}" srcOrd="3" destOrd="0" presId="urn:microsoft.com/office/officeart/2005/8/layout/cycle2"/>
    <dgm:cxn modelId="{D22E024B-4A2A-4748-B9D1-FEEBD11EB489}" type="presParOf" srcId="{C425A793-1197-4A9C-91EA-7E4818E0BAE4}" destId="{D5DE1625-7D0E-456A-ADBE-F519C919ED71}" srcOrd="0" destOrd="0" presId="urn:microsoft.com/office/officeart/2005/8/layout/cycle2"/>
    <dgm:cxn modelId="{7DF7363C-86D1-4832-B389-FE9ACDB75528}" type="presParOf" srcId="{2F5989FB-DC3E-4218-B948-0553F3C727D4}" destId="{616BCABA-517C-4A7E-8F15-71821BEB5496}" srcOrd="4" destOrd="0" presId="urn:microsoft.com/office/officeart/2005/8/layout/cycle2"/>
    <dgm:cxn modelId="{094AA846-655D-4D63-B1D8-55297AD9E3B3}" type="presParOf" srcId="{2F5989FB-DC3E-4218-B948-0553F3C727D4}" destId="{D20633B5-5255-4789-A868-CA6B8E109DBE}" srcOrd="5" destOrd="0" presId="urn:microsoft.com/office/officeart/2005/8/layout/cycle2"/>
    <dgm:cxn modelId="{E4BF8EFE-B19C-47BA-A567-34EA99F47373}" type="presParOf" srcId="{D20633B5-5255-4789-A868-CA6B8E109DBE}" destId="{D6F29FC1-AD18-49A4-BDE2-02C9665F9C75}" srcOrd="0" destOrd="0" presId="urn:microsoft.com/office/officeart/2005/8/layout/cycle2"/>
    <dgm:cxn modelId="{5B82C8A1-7A9B-4780-BD42-4E3685EF3A18}" type="presParOf" srcId="{2F5989FB-DC3E-4218-B948-0553F3C727D4}" destId="{58BF2DCF-4AFD-4BC2-9B62-DADAB3E79AD7}" srcOrd="6" destOrd="0" presId="urn:microsoft.com/office/officeart/2005/8/layout/cycle2"/>
    <dgm:cxn modelId="{BD4D76E9-EA19-4173-84BE-5F7C8948DE3E}" type="presParOf" srcId="{2F5989FB-DC3E-4218-B948-0553F3C727D4}" destId="{1C489C72-3DC8-41E8-BA69-C9F1FF7C9843}" srcOrd="7" destOrd="0" presId="urn:microsoft.com/office/officeart/2005/8/layout/cycle2"/>
    <dgm:cxn modelId="{1D610D14-0707-47DF-A543-B1C463827BAB}" type="presParOf" srcId="{1C489C72-3DC8-41E8-BA69-C9F1FF7C9843}" destId="{0FD42C5B-4085-473C-86DB-7EAF0F51F579}" srcOrd="0" destOrd="0" presId="urn:microsoft.com/office/officeart/2005/8/layout/cycle2"/>
    <dgm:cxn modelId="{F154B412-500D-42FD-9434-3EC7ECFFE748}" type="presParOf" srcId="{2F5989FB-DC3E-4218-B948-0553F3C727D4}" destId="{16BEE55E-7146-40E3-B4F2-B0E0FD35C98F}" srcOrd="8" destOrd="0" presId="urn:microsoft.com/office/officeart/2005/8/layout/cycle2"/>
    <dgm:cxn modelId="{18BDD8B0-6520-4E6E-87CA-ABFA100FD99F}" type="presParOf" srcId="{2F5989FB-DC3E-4218-B948-0553F3C727D4}" destId="{EC618CF9-A304-4134-8EF1-02FC37AA6739}" srcOrd="9" destOrd="0" presId="urn:microsoft.com/office/officeart/2005/8/layout/cycle2"/>
    <dgm:cxn modelId="{7368B83D-72AE-4EB0-8170-1833D968C449}" type="presParOf" srcId="{EC618CF9-A304-4134-8EF1-02FC37AA6739}" destId="{58FE008F-8ADA-4F84-910E-C8289EEE66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5E83F-63B8-4A78-A9AB-86D12F3606E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DAB57-2A2F-47ED-B15C-E1E099E1B76F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FTMO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AA75E9AE-303D-4942-B14B-DE8DD471E419}" type="parTrans" cxnId="{6C7A8424-AF3C-498C-B0C4-91CFA0B62752}">
      <dgm:prSet/>
      <dgm:spPr/>
      <dgm:t>
        <a:bodyPr/>
        <a:lstStyle/>
        <a:p>
          <a:endParaRPr lang="en-US"/>
        </a:p>
      </dgm:t>
    </dgm:pt>
    <dgm:pt modelId="{188FFD45-5605-4E75-BB01-7F76C8DC783C}" type="sibTrans" cxnId="{6C7A8424-AF3C-498C-B0C4-91CFA0B62752}">
      <dgm:prSet/>
      <dgm:spPr/>
      <dgm:t>
        <a:bodyPr/>
        <a:lstStyle/>
        <a:p>
          <a:endParaRPr lang="en-US"/>
        </a:p>
      </dgm:t>
    </dgm:pt>
    <dgm:pt modelId="{FA480922-AC53-430E-A753-6DC091ECBBE1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Funded Trader LLC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A34B4310-834C-49F4-A0F8-F5A243DFF8C9}" type="parTrans" cxnId="{F28D4A18-AADC-43D0-8467-E51D9FD55BCA}">
      <dgm:prSet/>
      <dgm:spPr/>
      <dgm:t>
        <a:bodyPr/>
        <a:lstStyle/>
        <a:p>
          <a:endParaRPr lang="en-US"/>
        </a:p>
      </dgm:t>
    </dgm:pt>
    <dgm:pt modelId="{2B118635-9F03-4CC0-90BB-683596A764A0}" type="sibTrans" cxnId="{F28D4A18-AADC-43D0-8467-E51D9FD55BCA}">
      <dgm:prSet/>
      <dgm:spPr/>
      <dgm:t>
        <a:bodyPr/>
        <a:lstStyle/>
        <a:p>
          <a:endParaRPr lang="en-US"/>
        </a:p>
      </dgm:t>
    </dgm:pt>
    <dgm:pt modelId="{86A98714-8E22-4DAB-A0E3-F1297B2BBFDD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Funding Pips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DD6DFBA0-FB9C-45FE-B95F-41BC6BC44A19}" type="parTrans" cxnId="{2BB83D8E-6D70-4EF8-973D-8F1FD2BFC89E}">
      <dgm:prSet/>
      <dgm:spPr/>
      <dgm:t>
        <a:bodyPr/>
        <a:lstStyle/>
        <a:p>
          <a:endParaRPr lang="en-US"/>
        </a:p>
      </dgm:t>
    </dgm:pt>
    <dgm:pt modelId="{01EE53C2-D36A-40E0-996F-F883AD169F91}" type="sibTrans" cxnId="{2BB83D8E-6D70-4EF8-973D-8F1FD2BFC89E}">
      <dgm:prSet/>
      <dgm:spPr/>
      <dgm:t>
        <a:bodyPr/>
        <a:lstStyle/>
        <a:p>
          <a:endParaRPr lang="en-US"/>
        </a:p>
      </dgm:t>
    </dgm:pt>
    <dgm:pt modelId="{EFCCE455-D4DC-470A-B767-C6220BD59BD1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Topstep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6168BFA7-F740-47EA-AB88-45B8C84D9049}" type="parTrans" cxnId="{96491714-75F8-4CDE-98FB-2586C9D154FF}">
      <dgm:prSet/>
      <dgm:spPr/>
      <dgm:t>
        <a:bodyPr/>
        <a:lstStyle/>
        <a:p>
          <a:endParaRPr lang="en-US"/>
        </a:p>
      </dgm:t>
    </dgm:pt>
    <dgm:pt modelId="{6B3221F0-596E-4819-BEB1-66E97ABCAE1A}" type="sibTrans" cxnId="{96491714-75F8-4CDE-98FB-2586C9D154FF}">
      <dgm:prSet/>
      <dgm:spPr/>
      <dgm:t>
        <a:bodyPr/>
        <a:lstStyle/>
        <a:p>
          <a:endParaRPr lang="en-US"/>
        </a:p>
      </dgm:t>
    </dgm:pt>
    <dgm:pt modelId="{2E3BBC08-30D5-4CFF-BA48-015D2BD983D0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Funded Next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7D00ADB6-472F-40DB-93D7-44176C228859}" type="parTrans" cxnId="{5955C3DB-C529-4AC4-A397-440F9BB388DC}">
      <dgm:prSet/>
      <dgm:spPr/>
      <dgm:t>
        <a:bodyPr/>
        <a:lstStyle/>
        <a:p>
          <a:endParaRPr lang="en-US"/>
        </a:p>
      </dgm:t>
    </dgm:pt>
    <dgm:pt modelId="{B6EE2E6D-178C-4E9D-B0E5-4EAFF44F4D6F}" type="sibTrans" cxnId="{5955C3DB-C529-4AC4-A397-440F9BB388DC}">
      <dgm:prSet/>
      <dgm:spPr/>
      <dgm:t>
        <a:bodyPr/>
        <a:lstStyle/>
        <a:p>
          <a:endParaRPr lang="en-US"/>
        </a:p>
      </dgm:t>
    </dgm:pt>
    <dgm:pt modelId="{D7BDE20B-EAB0-43FF-AC38-859715DA170B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TopTier Trader LLC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DB09ED3C-2824-49F7-9CBA-6CC97741EB07}" type="parTrans" cxnId="{A7842495-8698-4C62-8A71-5BF8F687EAB7}">
      <dgm:prSet/>
      <dgm:spPr/>
      <dgm:t>
        <a:bodyPr/>
        <a:lstStyle/>
        <a:p>
          <a:endParaRPr lang="en-US"/>
        </a:p>
      </dgm:t>
    </dgm:pt>
    <dgm:pt modelId="{C403BA10-92E3-485E-9208-4235E35462DA}" type="sibTrans" cxnId="{A7842495-8698-4C62-8A71-5BF8F687EAB7}">
      <dgm:prSet/>
      <dgm:spPr/>
      <dgm:t>
        <a:bodyPr/>
        <a:lstStyle/>
        <a:p>
          <a:endParaRPr lang="en-US"/>
        </a:p>
      </dgm:t>
    </dgm:pt>
    <dgm:pt modelId="{50957CA3-A7A1-4AFB-B7A4-92AFFDE85B6D}" type="pres">
      <dgm:prSet presAssocID="{D675E83F-63B8-4A78-A9AB-86D12F3606E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E44B0AF-2C68-4848-BF34-7B080FEA9DBD}" type="pres">
      <dgm:prSet presAssocID="{D675E83F-63B8-4A78-A9AB-86D12F3606E9}" presName="pyramid" presStyleLbl="node1" presStyleIdx="0" presStyleCnt="1" custScaleY="88778" custLinFactNeighborX="7387" custLinFactNeighborY="5079"/>
      <dgm:spPr/>
    </dgm:pt>
    <dgm:pt modelId="{54A0FAB2-E08A-43F7-B859-BE3939B6FBA1}" type="pres">
      <dgm:prSet presAssocID="{D675E83F-63B8-4A78-A9AB-86D12F3606E9}" presName="theList" presStyleCnt="0"/>
      <dgm:spPr/>
    </dgm:pt>
    <dgm:pt modelId="{E62C9E78-77FC-44EB-8EAD-1A0C556836B7}" type="pres">
      <dgm:prSet presAssocID="{335DAB57-2A2F-47ED-B15C-E1E099E1B76F}" presName="aNode" presStyleLbl="fgAcc1" presStyleIdx="0" presStyleCnt="6" custScaleX="88405" custLinFactX="-49915" custLinFactY="559686" custLinFactNeighborX="-100000" custLinFactNeighborY="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40238-8BD3-4A58-94E2-7B918972EE67}" type="pres">
      <dgm:prSet presAssocID="{335DAB57-2A2F-47ED-B15C-E1E099E1B76F}" presName="aSpace" presStyleCnt="0"/>
      <dgm:spPr/>
    </dgm:pt>
    <dgm:pt modelId="{736C1472-E9C1-47AD-B488-A5F26CE90191}" type="pres">
      <dgm:prSet presAssocID="{FA480922-AC53-430E-A753-6DC091ECBBE1}" presName="aNode" presStyleLbl="fgAcc1" presStyleIdx="1" presStyleCnt="6" custScaleX="93198" custLinFactY="44255" custLinFactNeighborX="2642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7BDE1-DCFA-4DB7-A7FD-D1A34B49F1DD}" type="pres">
      <dgm:prSet presAssocID="{FA480922-AC53-430E-A753-6DC091ECBBE1}" presName="aSpace" presStyleCnt="0"/>
      <dgm:spPr/>
    </dgm:pt>
    <dgm:pt modelId="{30CE96D2-696F-462E-B07F-B08EDB6A024E}" type="pres">
      <dgm:prSet presAssocID="{86A98714-8E22-4DAB-A0E3-F1297B2BBFDD}" presName="aNode" presStyleLbl="fgAcc1" presStyleIdx="2" presStyleCnt="6" custScaleX="92688" custLinFactY="145798" custLinFactNeighborX="49276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50904-72A3-4BDC-94E0-1A7A83BFFA47}" type="pres">
      <dgm:prSet presAssocID="{86A98714-8E22-4DAB-A0E3-F1297B2BBFDD}" presName="aSpace" presStyleCnt="0"/>
      <dgm:spPr/>
    </dgm:pt>
    <dgm:pt modelId="{2B6207AE-2DFE-42A9-9992-9E0EA093ED86}" type="pres">
      <dgm:prSet presAssocID="{EFCCE455-D4DC-470A-B767-C6220BD59BD1}" presName="aNode" presStyleLbl="fgAcc1" presStyleIdx="3" presStyleCnt="6" custScaleX="85853" custLinFactY="255470" custLinFactNeighborX="71324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EB568-82C1-4133-B78C-5AFBACAFD24D}" type="pres">
      <dgm:prSet presAssocID="{EFCCE455-D4DC-470A-B767-C6220BD59BD1}" presName="aSpace" presStyleCnt="0"/>
      <dgm:spPr/>
    </dgm:pt>
    <dgm:pt modelId="{8022022B-8442-4B23-8E57-6B8285B34AA9}" type="pres">
      <dgm:prSet presAssocID="{2E3BBC08-30D5-4CFF-BA48-015D2BD983D0}" presName="aNode" presStyleLbl="fgAcc1" presStyleIdx="4" presStyleCnt="6" custScaleX="93904" custLinFactX="-27083" custLinFactY="-4135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6DF76-FDBE-4968-A888-D73051A19DAE}" type="pres">
      <dgm:prSet presAssocID="{2E3BBC08-30D5-4CFF-BA48-015D2BD983D0}" presName="aSpace" presStyleCnt="0"/>
      <dgm:spPr/>
    </dgm:pt>
    <dgm:pt modelId="{73BCEE09-EDEE-4D7F-9878-D82054C0AD80}" type="pres">
      <dgm:prSet presAssocID="{D7BDE20B-EAB0-43FF-AC38-859715DA170B}" presName="aNode" presStyleLbl="fgAcc1" presStyleIdx="5" presStyleCnt="6" custScaleX="93844" custLinFactX="-2581" custLinFactY="-347200" custLinFactNeighborX="-100000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B3B8-E777-4A46-911D-C82C04D95F51}" type="pres">
      <dgm:prSet presAssocID="{D7BDE20B-EAB0-43FF-AC38-859715DA170B}" presName="aSpace" presStyleCnt="0"/>
      <dgm:spPr/>
    </dgm:pt>
  </dgm:ptLst>
  <dgm:cxnLst>
    <dgm:cxn modelId="{7FE56E13-8D12-4EF2-BDF9-A9C238982B67}" type="presOf" srcId="{86A98714-8E22-4DAB-A0E3-F1297B2BBFDD}" destId="{30CE96D2-696F-462E-B07F-B08EDB6A024E}" srcOrd="0" destOrd="0" presId="urn:microsoft.com/office/officeart/2005/8/layout/pyramid2"/>
    <dgm:cxn modelId="{A7842495-8698-4C62-8A71-5BF8F687EAB7}" srcId="{D675E83F-63B8-4A78-A9AB-86D12F3606E9}" destId="{D7BDE20B-EAB0-43FF-AC38-859715DA170B}" srcOrd="5" destOrd="0" parTransId="{DB09ED3C-2824-49F7-9CBA-6CC97741EB07}" sibTransId="{C403BA10-92E3-485E-9208-4235E35462DA}"/>
    <dgm:cxn modelId="{F28D4A18-AADC-43D0-8467-E51D9FD55BCA}" srcId="{D675E83F-63B8-4A78-A9AB-86D12F3606E9}" destId="{FA480922-AC53-430E-A753-6DC091ECBBE1}" srcOrd="1" destOrd="0" parTransId="{A34B4310-834C-49F4-A0F8-F5A243DFF8C9}" sibTransId="{2B118635-9F03-4CC0-90BB-683596A764A0}"/>
    <dgm:cxn modelId="{96491714-75F8-4CDE-98FB-2586C9D154FF}" srcId="{D675E83F-63B8-4A78-A9AB-86D12F3606E9}" destId="{EFCCE455-D4DC-470A-B767-C6220BD59BD1}" srcOrd="3" destOrd="0" parTransId="{6168BFA7-F740-47EA-AB88-45B8C84D9049}" sibTransId="{6B3221F0-596E-4819-BEB1-66E97ABCAE1A}"/>
    <dgm:cxn modelId="{462F61BF-4A86-4751-A864-03F16528E12C}" type="presOf" srcId="{335DAB57-2A2F-47ED-B15C-E1E099E1B76F}" destId="{E62C9E78-77FC-44EB-8EAD-1A0C556836B7}" srcOrd="0" destOrd="0" presId="urn:microsoft.com/office/officeart/2005/8/layout/pyramid2"/>
    <dgm:cxn modelId="{A090E05B-3B11-45C1-BBC7-BCA02DE11AEA}" type="presOf" srcId="{FA480922-AC53-430E-A753-6DC091ECBBE1}" destId="{736C1472-E9C1-47AD-B488-A5F26CE90191}" srcOrd="0" destOrd="0" presId="urn:microsoft.com/office/officeart/2005/8/layout/pyramid2"/>
    <dgm:cxn modelId="{5955C3DB-C529-4AC4-A397-440F9BB388DC}" srcId="{D675E83F-63B8-4A78-A9AB-86D12F3606E9}" destId="{2E3BBC08-30D5-4CFF-BA48-015D2BD983D0}" srcOrd="4" destOrd="0" parTransId="{7D00ADB6-472F-40DB-93D7-44176C228859}" sibTransId="{B6EE2E6D-178C-4E9D-B0E5-4EAFF44F4D6F}"/>
    <dgm:cxn modelId="{6B926C7B-A8E8-4FE1-9F64-7126CDA8F566}" type="presOf" srcId="{D7BDE20B-EAB0-43FF-AC38-859715DA170B}" destId="{73BCEE09-EDEE-4D7F-9878-D82054C0AD80}" srcOrd="0" destOrd="0" presId="urn:microsoft.com/office/officeart/2005/8/layout/pyramid2"/>
    <dgm:cxn modelId="{C9462258-BEF6-481E-87A8-643F3852331F}" type="presOf" srcId="{D675E83F-63B8-4A78-A9AB-86D12F3606E9}" destId="{50957CA3-A7A1-4AFB-B7A4-92AFFDE85B6D}" srcOrd="0" destOrd="0" presId="urn:microsoft.com/office/officeart/2005/8/layout/pyramid2"/>
    <dgm:cxn modelId="{2BB83D8E-6D70-4EF8-973D-8F1FD2BFC89E}" srcId="{D675E83F-63B8-4A78-A9AB-86D12F3606E9}" destId="{86A98714-8E22-4DAB-A0E3-F1297B2BBFDD}" srcOrd="2" destOrd="0" parTransId="{DD6DFBA0-FB9C-45FE-B95F-41BC6BC44A19}" sibTransId="{01EE53C2-D36A-40E0-996F-F883AD169F91}"/>
    <dgm:cxn modelId="{FEA88570-EA22-447D-BB8A-E4A31D274124}" type="presOf" srcId="{2E3BBC08-30D5-4CFF-BA48-015D2BD983D0}" destId="{8022022B-8442-4B23-8E57-6B8285B34AA9}" srcOrd="0" destOrd="0" presId="urn:microsoft.com/office/officeart/2005/8/layout/pyramid2"/>
    <dgm:cxn modelId="{87E06E39-ACD7-43C4-97C1-89FAC1A92CE1}" type="presOf" srcId="{EFCCE455-D4DC-470A-B767-C6220BD59BD1}" destId="{2B6207AE-2DFE-42A9-9992-9E0EA093ED86}" srcOrd="0" destOrd="0" presId="urn:microsoft.com/office/officeart/2005/8/layout/pyramid2"/>
    <dgm:cxn modelId="{6C7A8424-AF3C-498C-B0C4-91CFA0B62752}" srcId="{D675E83F-63B8-4A78-A9AB-86D12F3606E9}" destId="{335DAB57-2A2F-47ED-B15C-E1E099E1B76F}" srcOrd="0" destOrd="0" parTransId="{AA75E9AE-303D-4942-B14B-DE8DD471E419}" sibTransId="{188FFD45-5605-4E75-BB01-7F76C8DC783C}"/>
    <dgm:cxn modelId="{50785739-E306-4C42-BCF6-6845A57C7908}" type="presParOf" srcId="{50957CA3-A7A1-4AFB-B7A4-92AFFDE85B6D}" destId="{1E44B0AF-2C68-4848-BF34-7B080FEA9DBD}" srcOrd="0" destOrd="0" presId="urn:microsoft.com/office/officeart/2005/8/layout/pyramid2"/>
    <dgm:cxn modelId="{5584550A-96E2-4407-AF64-71158CF409CF}" type="presParOf" srcId="{50957CA3-A7A1-4AFB-B7A4-92AFFDE85B6D}" destId="{54A0FAB2-E08A-43F7-B859-BE3939B6FBA1}" srcOrd="1" destOrd="0" presId="urn:microsoft.com/office/officeart/2005/8/layout/pyramid2"/>
    <dgm:cxn modelId="{45EF4A41-8D7F-4A2C-AE75-3BA589A9B7C3}" type="presParOf" srcId="{54A0FAB2-E08A-43F7-B859-BE3939B6FBA1}" destId="{E62C9E78-77FC-44EB-8EAD-1A0C556836B7}" srcOrd="0" destOrd="0" presId="urn:microsoft.com/office/officeart/2005/8/layout/pyramid2"/>
    <dgm:cxn modelId="{27955D10-0551-4232-9C31-7D0A4DA58523}" type="presParOf" srcId="{54A0FAB2-E08A-43F7-B859-BE3939B6FBA1}" destId="{AE540238-8BD3-4A58-94E2-7B918972EE67}" srcOrd="1" destOrd="0" presId="urn:microsoft.com/office/officeart/2005/8/layout/pyramid2"/>
    <dgm:cxn modelId="{65C12FF6-93C3-4BEE-B426-B7760A85EA30}" type="presParOf" srcId="{54A0FAB2-E08A-43F7-B859-BE3939B6FBA1}" destId="{736C1472-E9C1-47AD-B488-A5F26CE90191}" srcOrd="2" destOrd="0" presId="urn:microsoft.com/office/officeart/2005/8/layout/pyramid2"/>
    <dgm:cxn modelId="{7EECC702-757F-42B9-B83A-A6DAD0F2A848}" type="presParOf" srcId="{54A0FAB2-E08A-43F7-B859-BE3939B6FBA1}" destId="{9DC7BDE1-DCFA-4DB7-A7FD-D1A34B49F1DD}" srcOrd="3" destOrd="0" presId="urn:microsoft.com/office/officeart/2005/8/layout/pyramid2"/>
    <dgm:cxn modelId="{6BC3267B-5CFE-47F9-BB2B-DA151B75F7CF}" type="presParOf" srcId="{54A0FAB2-E08A-43F7-B859-BE3939B6FBA1}" destId="{30CE96D2-696F-462E-B07F-B08EDB6A024E}" srcOrd="4" destOrd="0" presId="urn:microsoft.com/office/officeart/2005/8/layout/pyramid2"/>
    <dgm:cxn modelId="{C2056896-FE5A-4041-BBD2-A161D159EA34}" type="presParOf" srcId="{54A0FAB2-E08A-43F7-B859-BE3939B6FBA1}" destId="{67E50904-72A3-4BDC-94E0-1A7A83BFFA47}" srcOrd="5" destOrd="0" presId="urn:microsoft.com/office/officeart/2005/8/layout/pyramid2"/>
    <dgm:cxn modelId="{4BE94FE9-8F5A-4719-A42B-AC9FBEE511E9}" type="presParOf" srcId="{54A0FAB2-E08A-43F7-B859-BE3939B6FBA1}" destId="{2B6207AE-2DFE-42A9-9992-9E0EA093ED86}" srcOrd="6" destOrd="0" presId="urn:microsoft.com/office/officeart/2005/8/layout/pyramid2"/>
    <dgm:cxn modelId="{1712DA44-C59E-41B9-A84F-10DBCFA81E32}" type="presParOf" srcId="{54A0FAB2-E08A-43F7-B859-BE3939B6FBA1}" destId="{AA5EB568-82C1-4133-B78C-5AFBACAFD24D}" srcOrd="7" destOrd="0" presId="urn:microsoft.com/office/officeart/2005/8/layout/pyramid2"/>
    <dgm:cxn modelId="{D133B3F2-19F0-44DC-9862-13E3B84F6A6B}" type="presParOf" srcId="{54A0FAB2-E08A-43F7-B859-BE3939B6FBA1}" destId="{8022022B-8442-4B23-8E57-6B8285B34AA9}" srcOrd="8" destOrd="0" presId="urn:microsoft.com/office/officeart/2005/8/layout/pyramid2"/>
    <dgm:cxn modelId="{4891437D-E4CC-4715-A806-B82DA8B3A3E5}" type="presParOf" srcId="{54A0FAB2-E08A-43F7-B859-BE3939B6FBA1}" destId="{8FD6DF76-FDBE-4968-A888-D73051A19DAE}" srcOrd="9" destOrd="0" presId="urn:microsoft.com/office/officeart/2005/8/layout/pyramid2"/>
    <dgm:cxn modelId="{8ECEE5CC-53AF-461A-A1C2-70FDA4480024}" type="presParOf" srcId="{54A0FAB2-E08A-43F7-B859-BE3939B6FBA1}" destId="{73BCEE09-EDEE-4D7F-9878-D82054C0AD80}" srcOrd="10" destOrd="0" presId="urn:microsoft.com/office/officeart/2005/8/layout/pyramid2"/>
    <dgm:cxn modelId="{1F07880B-FA8B-4EF1-A2D9-82A1E896D0A5}" type="presParOf" srcId="{54A0FAB2-E08A-43F7-B859-BE3939B6FBA1}" destId="{5F41B3B8-E777-4A46-911D-C82C04D95F5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BB6A8-6A39-428E-BD5F-785DFFAE1A4E}">
      <dsp:nvSpPr>
        <dsp:cNvPr id="0" name=""/>
        <dsp:cNvSpPr/>
      </dsp:nvSpPr>
      <dsp:spPr>
        <a:xfrm>
          <a:off x="2467030" y="735"/>
          <a:ext cx="1253910" cy="1253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>
              <a:latin typeface="Book Antiqua" panose="02040602050305030304" pitchFamily="18" charset="0"/>
            </a:rPr>
            <a:t>Привличане на участници</a:t>
          </a:r>
          <a:endParaRPr lang="en-US" sz="1100" kern="1200" dirty="0">
            <a:latin typeface="Book Antiqua" panose="02040602050305030304" pitchFamily="18" charset="0"/>
          </a:endParaRPr>
        </a:p>
      </dsp:txBody>
      <dsp:txXfrm>
        <a:off x="2650661" y="184366"/>
        <a:ext cx="886648" cy="886648"/>
      </dsp:txXfrm>
    </dsp:sp>
    <dsp:sp modelId="{AE72334B-F9F8-46AE-9DBA-E9898686FCC9}">
      <dsp:nvSpPr>
        <dsp:cNvPr id="0" name=""/>
        <dsp:cNvSpPr/>
      </dsp:nvSpPr>
      <dsp:spPr>
        <a:xfrm rot="2160000">
          <a:off x="3681101" y="963431"/>
          <a:ext cx="332459" cy="423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690625" y="1018758"/>
        <a:ext cx="232721" cy="253916"/>
      </dsp:txXfrm>
    </dsp:sp>
    <dsp:sp modelId="{0CA7691E-D503-45D8-8C3F-DE50306FB688}">
      <dsp:nvSpPr>
        <dsp:cNvPr id="0" name=""/>
        <dsp:cNvSpPr/>
      </dsp:nvSpPr>
      <dsp:spPr>
        <a:xfrm>
          <a:off x="3988946" y="1106472"/>
          <a:ext cx="1253910" cy="1253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>
              <a:latin typeface="Book Antiqua" panose="02040602050305030304" pitchFamily="18" charset="0"/>
            </a:rPr>
            <a:t>Обучение и участие в симулирана търговия</a:t>
          </a:r>
          <a:endParaRPr lang="en-US" sz="1100" kern="1200" dirty="0">
            <a:latin typeface="Book Antiqua" panose="02040602050305030304" pitchFamily="18" charset="0"/>
          </a:endParaRPr>
        </a:p>
      </dsp:txBody>
      <dsp:txXfrm>
        <a:off x="4172577" y="1290103"/>
        <a:ext cx="886648" cy="886648"/>
      </dsp:txXfrm>
    </dsp:sp>
    <dsp:sp modelId="{C425A793-1197-4A9C-91EA-7E4818E0BAE4}">
      <dsp:nvSpPr>
        <dsp:cNvPr id="0" name=""/>
        <dsp:cNvSpPr/>
      </dsp:nvSpPr>
      <dsp:spPr>
        <a:xfrm rot="6480000">
          <a:off x="4161919" y="2407442"/>
          <a:ext cx="332459" cy="423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227198" y="2444653"/>
        <a:ext cx="232721" cy="253916"/>
      </dsp:txXfrm>
    </dsp:sp>
    <dsp:sp modelId="{616BCABA-517C-4A7E-8F15-71821BEB5496}">
      <dsp:nvSpPr>
        <dsp:cNvPr id="0" name=""/>
        <dsp:cNvSpPr/>
      </dsp:nvSpPr>
      <dsp:spPr>
        <a:xfrm>
          <a:off x="3407626" y="2895593"/>
          <a:ext cx="1253910" cy="1253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>
              <a:latin typeface="Book Antiqua" panose="02040602050305030304" pitchFamily="18" charset="0"/>
            </a:rPr>
            <a:t>Копиране на сделки</a:t>
          </a:r>
          <a:endParaRPr lang="en-US" sz="1100" kern="1200" dirty="0">
            <a:latin typeface="Book Antiqua" panose="02040602050305030304" pitchFamily="18" charset="0"/>
          </a:endParaRPr>
        </a:p>
      </dsp:txBody>
      <dsp:txXfrm>
        <a:off x="3591257" y="3079224"/>
        <a:ext cx="886648" cy="886648"/>
      </dsp:txXfrm>
    </dsp:sp>
    <dsp:sp modelId="{D20633B5-5255-4789-A868-CA6B8E109DBE}">
      <dsp:nvSpPr>
        <dsp:cNvPr id="0" name=""/>
        <dsp:cNvSpPr/>
      </dsp:nvSpPr>
      <dsp:spPr>
        <a:xfrm rot="10800000">
          <a:off x="2937164" y="3310950"/>
          <a:ext cx="332459" cy="423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036902" y="3395589"/>
        <a:ext cx="232721" cy="253916"/>
      </dsp:txXfrm>
    </dsp:sp>
    <dsp:sp modelId="{58BF2DCF-4AFD-4BC2-9B62-DADAB3E79AD7}">
      <dsp:nvSpPr>
        <dsp:cNvPr id="0" name=""/>
        <dsp:cNvSpPr/>
      </dsp:nvSpPr>
      <dsp:spPr>
        <a:xfrm>
          <a:off x="1526434" y="2895593"/>
          <a:ext cx="1253910" cy="1253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>
              <a:latin typeface="Book Antiqua" panose="02040602050305030304" pitchFamily="18" charset="0"/>
            </a:rPr>
            <a:t>Генериране на печалба/такси</a:t>
          </a:r>
          <a:endParaRPr lang="en-US" sz="1100" kern="1200" dirty="0">
            <a:latin typeface="Book Antiqua" panose="02040602050305030304" pitchFamily="18" charset="0"/>
          </a:endParaRPr>
        </a:p>
      </dsp:txBody>
      <dsp:txXfrm>
        <a:off x="1710065" y="3079224"/>
        <a:ext cx="886648" cy="886648"/>
      </dsp:txXfrm>
    </dsp:sp>
    <dsp:sp modelId="{1C489C72-3DC8-41E8-BA69-C9F1FF7C9843}">
      <dsp:nvSpPr>
        <dsp:cNvPr id="0" name=""/>
        <dsp:cNvSpPr/>
      </dsp:nvSpPr>
      <dsp:spPr>
        <a:xfrm rot="15120000">
          <a:off x="1699406" y="2425339"/>
          <a:ext cx="332459" cy="423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1764685" y="2557406"/>
        <a:ext cx="232721" cy="253916"/>
      </dsp:txXfrm>
    </dsp:sp>
    <dsp:sp modelId="{16BEE55E-7146-40E3-B4F2-B0E0FD35C98F}">
      <dsp:nvSpPr>
        <dsp:cNvPr id="0" name=""/>
        <dsp:cNvSpPr/>
      </dsp:nvSpPr>
      <dsp:spPr>
        <a:xfrm>
          <a:off x="945113" y="1106472"/>
          <a:ext cx="1253910" cy="1253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>
              <a:latin typeface="Book Antiqua" panose="02040602050305030304" pitchFamily="18" charset="0"/>
            </a:rPr>
            <a:t>При загуба стартиране на процеса от начално ниво</a:t>
          </a:r>
          <a:endParaRPr lang="en-US" sz="1100" kern="1200" dirty="0">
            <a:latin typeface="Book Antiqua" panose="02040602050305030304" pitchFamily="18" charset="0"/>
          </a:endParaRPr>
        </a:p>
      </dsp:txBody>
      <dsp:txXfrm>
        <a:off x="1128744" y="1290103"/>
        <a:ext cx="886648" cy="886648"/>
      </dsp:txXfrm>
    </dsp:sp>
    <dsp:sp modelId="{EC618CF9-A304-4134-8EF1-02FC37AA6739}">
      <dsp:nvSpPr>
        <dsp:cNvPr id="0" name=""/>
        <dsp:cNvSpPr/>
      </dsp:nvSpPr>
      <dsp:spPr>
        <a:xfrm>
          <a:off x="2463128" y="1634253"/>
          <a:ext cx="1327461" cy="423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63128" y="1718892"/>
        <a:ext cx="1200503" cy="253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4B0AF-2C68-4848-BF34-7B080FEA9DBD}">
      <dsp:nvSpPr>
        <dsp:cNvPr id="0" name=""/>
        <dsp:cNvSpPr/>
      </dsp:nvSpPr>
      <dsp:spPr>
        <a:xfrm>
          <a:off x="2311223" y="460266"/>
          <a:ext cx="4305576" cy="38224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C9E78-77FC-44EB-8EAD-1A0C556836B7}">
      <dsp:nvSpPr>
        <dsp:cNvPr id="0" name=""/>
        <dsp:cNvSpPr/>
      </dsp:nvSpPr>
      <dsp:spPr>
        <a:xfrm>
          <a:off x="112650" y="3667263"/>
          <a:ext cx="2474123" cy="509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 Antiqua" panose="02040602050305030304" pitchFamily="18" charset="0"/>
            </a:rPr>
            <a:t>FTMO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137527" y="3692140"/>
        <a:ext cx="2424369" cy="459851"/>
      </dsp:txXfrm>
    </dsp:sp>
    <dsp:sp modelId="{736C1472-E9C1-47AD-B488-A5F26CE90191}">
      <dsp:nvSpPr>
        <dsp:cNvPr id="0" name=""/>
        <dsp:cNvSpPr/>
      </dsp:nvSpPr>
      <dsp:spPr>
        <a:xfrm>
          <a:off x="4980732" y="1295402"/>
          <a:ext cx="2608261" cy="509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 Antiqua" panose="02040602050305030304" pitchFamily="18" charset="0"/>
            </a:rPr>
            <a:t>Funded Trader LLC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5005609" y="1320279"/>
        <a:ext cx="2558507" cy="459851"/>
      </dsp:txXfrm>
    </dsp:sp>
    <dsp:sp modelId="{30CE96D2-696F-462E-B07F-B08EDB6A024E}">
      <dsp:nvSpPr>
        <dsp:cNvPr id="0" name=""/>
        <dsp:cNvSpPr/>
      </dsp:nvSpPr>
      <dsp:spPr>
        <a:xfrm>
          <a:off x="5627326" y="2449877"/>
          <a:ext cx="2593988" cy="509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 Antiqua" panose="02040602050305030304" pitchFamily="18" charset="0"/>
            </a:rPr>
            <a:t>Funding Pips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5652203" y="2474754"/>
        <a:ext cx="2544234" cy="459851"/>
      </dsp:txXfrm>
    </dsp:sp>
    <dsp:sp modelId="{2B6207AE-2DFE-42A9-9992-9E0EA093ED86}">
      <dsp:nvSpPr>
        <dsp:cNvPr id="0" name=""/>
        <dsp:cNvSpPr/>
      </dsp:nvSpPr>
      <dsp:spPr>
        <a:xfrm>
          <a:off x="6340009" y="3645778"/>
          <a:ext cx="2402703" cy="509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 Antiqua" panose="02040602050305030304" pitchFamily="18" charset="0"/>
            </a:rPr>
            <a:t>Topstep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6364886" y="3670655"/>
        <a:ext cx="2352949" cy="459851"/>
      </dsp:txXfrm>
    </dsp:sp>
    <dsp:sp modelId="{8022022B-8442-4B23-8E57-6B8285B34AA9}">
      <dsp:nvSpPr>
        <dsp:cNvPr id="0" name=""/>
        <dsp:cNvSpPr/>
      </dsp:nvSpPr>
      <dsp:spPr>
        <a:xfrm>
          <a:off x="674684" y="2451651"/>
          <a:ext cx="2628020" cy="509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 Antiqua" panose="02040602050305030304" pitchFamily="18" charset="0"/>
            </a:rPr>
            <a:t>Funded Next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699561" y="2476528"/>
        <a:ext cx="2578266" cy="459851"/>
      </dsp:txXfrm>
    </dsp:sp>
    <dsp:sp modelId="{73BCEE09-EDEE-4D7F-9878-D82054C0AD80}">
      <dsp:nvSpPr>
        <dsp:cNvPr id="0" name=""/>
        <dsp:cNvSpPr/>
      </dsp:nvSpPr>
      <dsp:spPr>
        <a:xfrm>
          <a:off x="1361243" y="1275247"/>
          <a:ext cx="2626341" cy="509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 Antiqua" panose="02040602050305030304" pitchFamily="18" charset="0"/>
            </a:rPr>
            <a:t>TopTier Trader LLC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1386120" y="1300124"/>
        <a:ext cx="2576587" cy="459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90cccfa9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90cccfa9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96950" y="1235113"/>
            <a:ext cx="6350100" cy="21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 b="1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47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96800" y="3496775"/>
            <a:ext cx="6350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-6850" y="-68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713225" y="1211700"/>
            <a:ext cx="5389800" cy="3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1369938" y="1941800"/>
            <a:ext cx="6966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2"/>
          </p:nvPr>
        </p:nvSpPr>
        <p:spPr>
          <a:xfrm>
            <a:off x="1369948" y="3021500"/>
            <a:ext cx="6966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3"/>
          </p:nvPr>
        </p:nvSpPr>
        <p:spPr>
          <a:xfrm>
            <a:off x="1369955" y="4101200"/>
            <a:ext cx="6966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4"/>
          </p:nvPr>
        </p:nvSpPr>
        <p:spPr>
          <a:xfrm>
            <a:off x="1369938" y="1484600"/>
            <a:ext cx="6966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5"/>
          </p:nvPr>
        </p:nvSpPr>
        <p:spPr>
          <a:xfrm>
            <a:off x="1369952" y="2564300"/>
            <a:ext cx="6966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6"/>
          </p:nvPr>
        </p:nvSpPr>
        <p:spPr>
          <a:xfrm>
            <a:off x="1369944" y="3644000"/>
            <a:ext cx="6966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4149700" y="1296400"/>
            <a:ext cx="4171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2"/>
          </p:nvPr>
        </p:nvSpPr>
        <p:spPr>
          <a:xfrm>
            <a:off x="4149700" y="1866480"/>
            <a:ext cx="4171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3"/>
          </p:nvPr>
        </p:nvSpPr>
        <p:spPr>
          <a:xfrm>
            <a:off x="4149700" y="3006640"/>
            <a:ext cx="4171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4149700" y="3576720"/>
            <a:ext cx="4171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5"/>
          </p:nvPr>
        </p:nvSpPr>
        <p:spPr>
          <a:xfrm>
            <a:off x="4149700" y="2436560"/>
            <a:ext cx="4171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6"/>
          </p:nvPr>
        </p:nvSpPr>
        <p:spPr>
          <a:xfrm>
            <a:off x="4149700" y="4146800"/>
            <a:ext cx="4171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7"/>
          </p:nvPr>
        </p:nvSpPr>
        <p:spPr>
          <a:xfrm>
            <a:off x="1287600" y="1296400"/>
            <a:ext cx="286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8"/>
          </p:nvPr>
        </p:nvSpPr>
        <p:spPr>
          <a:xfrm>
            <a:off x="1287600" y="1866480"/>
            <a:ext cx="286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9"/>
          </p:nvPr>
        </p:nvSpPr>
        <p:spPr>
          <a:xfrm>
            <a:off x="1287600" y="2436560"/>
            <a:ext cx="286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3"/>
          </p:nvPr>
        </p:nvSpPr>
        <p:spPr>
          <a:xfrm>
            <a:off x="1291200" y="3006640"/>
            <a:ext cx="2858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4"/>
          </p:nvPr>
        </p:nvSpPr>
        <p:spPr>
          <a:xfrm>
            <a:off x="1287600" y="3576720"/>
            <a:ext cx="286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5"/>
          </p:nvPr>
        </p:nvSpPr>
        <p:spPr>
          <a:xfrm>
            <a:off x="1291200" y="4146800"/>
            <a:ext cx="2858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 ExtraBold"/>
              <a:buNone/>
              <a:defRPr sz="18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8" r:id="rId5"/>
    <p:sldLayoutId id="2147483660" r:id="rId6"/>
    <p:sldLayoutId id="2147483661" r:id="rId7"/>
    <p:sldLayoutId id="2147483663" r:id="rId8"/>
    <p:sldLayoutId id="2147483665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elovodstvo@fsc.b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311426" y="1235113"/>
            <a:ext cx="8547652" cy="21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latin typeface="Book Antiqua" panose="02040602050305030304" pitchFamily="18" charset="0"/>
                <a:ea typeface="Segoe UI Emoji" panose="020B0502040204020203" pitchFamily="34" charset="0"/>
              </a:rPr>
              <a:t>Предупреждение относно </a:t>
            </a:r>
            <a:r>
              <a:rPr lang="en-US" dirty="0" smtClean="0">
                <a:latin typeface="Book Antiqua" panose="02040602050305030304" pitchFamily="18" charset="0"/>
                <a:ea typeface="Segoe UI Emoji" panose="020B0502040204020203" pitchFamily="34" charset="0"/>
              </a:rPr>
              <a:t>PROP </a:t>
            </a:r>
            <a:r>
              <a:rPr lang="bg-BG" dirty="0" smtClean="0">
                <a:latin typeface="Book Antiqua" panose="02040602050305030304" pitchFamily="18" charset="0"/>
                <a:ea typeface="Segoe UI Emoji" panose="020B0502040204020203" pitchFamily="34" charset="0"/>
              </a:rPr>
              <a:t>търговия </a:t>
            </a:r>
            <a:endParaRPr dirty="0">
              <a:latin typeface="Book Antiqua" panose="02040602050305030304" pitchFamily="18" charset="0"/>
              <a:ea typeface="Segoe UI Emoji" panose="020B0502040204020203" pitchFamily="34" charset="0"/>
            </a:endParaRPr>
          </a:p>
        </p:txBody>
      </p:sp>
      <p:cxnSp>
        <p:nvCxnSpPr>
          <p:cNvPr id="140" name="Google Shape;140;p27"/>
          <p:cNvCxnSpPr/>
          <p:nvPr/>
        </p:nvCxnSpPr>
        <p:spPr>
          <a:xfrm>
            <a:off x="1992750" y="3435150"/>
            <a:ext cx="515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 smtClean="0">
                <a:latin typeface="Book Antiqua" panose="02040602050305030304" pitchFamily="18" charset="0"/>
                <a:ea typeface="Verdana" panose="020B0604030504040204" pitchFamily="34" charset="0"/>
                <a:cs typeface="Lucida Sans Unicode" panose="020B0602030504020204" pitchFamily="34" charset="0"/>
              </a:rPr>
              <a:t>Какво </a:t>
            </a:r>
            <a:r>
              <a:rPr lang="bg-BG" dirty="0">
                <a:latin typeface="Book Antiqua" panose="02040602050305030304" pitchFamily="18" charset="0"/>
                <a:ea typeface="Verdana" panose="020B0604030504040204" pitchFamily="34" charset="0"/>
                <a:cs typeface="Lucida Sans Unicode" panose="020B0602030504020204" pitchFamily="34" charset="0"/>
              </a:rPr>
              <a:t>е</a:t>
            </a:r>
            <a:r>
              <a:rPr lang="en-US" dirty="0" smtClean="0">
                <a:latin typeface="Book Antiqua" panose="02040602050305030304" pitchFamily="18" charset="0"/>
                <a:ea typeface="Verdana" panose="020B060403050404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latin typeface="Book Antiqua" panose="02040602050305030304" pitchFamily="18" charset="0"/>
                <a:ea typeface="Verdana" panose="020B0604030504040204" pitchFamily="34" charset="0"/>
                <a:cs typeface="Lucida Sans Unicode" panose="020B0602030504020204" pitchFamily="34" charset="0"/>
              </a:rPr>
              <a:t>PROP </a:t>
            </a:r>
            <a:r>
              <a:rPr lang="bg-BG" dirty="0" smtClean="0">
                <a:latin typeface="Book Antiqua" panose="02040602050305030304" pitchFamily="18" charset="0"/>
                <a:ea typeface="Verdana" panose="020B0604030504040204" pitchFamily="34" charset="0"/>
                <a:cs typeface="Lucida Sans Unicode" panose="020B0602030504020204" pitchFamily="34" charset="0"/>
              </a:rPr>
              <a:t>компания?</a:t>
            </a:r>
            <a:endParaRPr dirty="0">
              <a:latin typeface="Book Antiqua" panose="02040602050305030304" pitchFamily="18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subTitle" idx="4"/>
          </p:nvPr>
        </p:nvSpPr>
        <p:spPr>
          <a:xfrm>
            <a:off x="1451902" y="1484600"/>
            <a:ext cx="6966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БИЗНЕС МОДЕЛ</a:t>
            </a:r>
            <a:endParaRPr sz="2000" dirty="0">
              <a:latin typeface="Book Antiqua" panose="02040602050305030304" pitchFamily="18" charset="0"/>
              <a:ea typeface="Verdana" panose="020B0604030504040204" pitchFamily="34" charset="0"/>
              <a:cs typeface="Sora" panose="020B0604020202020204" charset="0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5"/>
          </p:nvPr>
        </p:nvSpPr>
        <p:spPr>
          <a:xfrm>
            <a:off x="1451902" y="2682298"/>
            <a:ext cx="6966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bg-BG" sz="2000" dirty="0">
                <a:latin typeface="Book Antiqua" panose="02040602050305030304" pitchFamily="18" charset="0"/>
                <a:ea typeface="Segoe UI Emoji" panose="020B0502040204020203" pitchFamily="34" charset="0"/>
                <a:cs typeface="Sora" panose="020B0604020202020204" charset="0"/>
              </a:rPr>
              <a:t>КЛЮЧОВИ ХАРАКТЕРИСТИКИ</a:t>
            </a:r>
            <a:endParaRPr sz="2000" dirty="0">
              <a:latin typeface="Book Antiqua" panose="02040602050305030304" pitchFamily="18" charset="0"/>
              <a:ea typeface="Segoe UI Emoji" panose="020B0502040204020203" pitchFamily="34" charset="0"/>
              <a:cs typeface="Sora" panose="020B0604020202020204" charset="0"/>
            </a:endParaRPr>
          </a:p>
        </p:txBody>
      </p:sp>
      <p:sp>
        <p:nvSpPr>
          <p:cNvPr id="217" name="Google Shape;217;p33"/>
          <p:cNvSpPr txBox="1">
            <a:spLocks noGrp="1"/>
          </p:cNvSpPr>
          <p:nvPr>
            <p:ph type="subTitle" idx="1"/>
          </p:nvPr>
        </p:nvSpPr>
        <p:spPr>
          <a:xfrm>
            <a:off x="1451902" y="1852500"/>
            <a:ext cx="6966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Най-често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</a:t>
            </a:r>
            <a:r>
              <a:rPr lang="en-US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PROP </a:t>
            </a:r>
            <a:r>
              <a:rPr lang="bg-BG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компанията е 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дружество,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което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представя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своя бизнес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модел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като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посветен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на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образователен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и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еволюционен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напредък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на </a:t>
            </a:r>
            <a:r>
              <a:rPr lang="bg-BG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трейдъри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, </a:t>
            </a:r>
            <a:r>
              <a:rPr lang="bg-BG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на които се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предлага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най-съвременна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симулационна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платформа за оценка на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уменията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  <a:sym typeface="Sora ExtraBold"/>
              </a:rPr>
              <a:t> им. </a:t>
            </a:r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2"/>
          </p:nvPr>
        </p:nvSpPr>
        <p:spPr>
          <a:xfrm>
            <a:off x="1502381" y="3115807"/>
            <a:ext cx="6916121" cy="701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 err="1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Участниците</a:t>
            </a:r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са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предизвикани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да се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включват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в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предизвикателство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имитиращо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видео игра, чрез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демо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сметка без да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инвестират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реални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средства и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собствен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капитал. </a:t>
            </a:r>
          </a:p>
        </p:txBody>
      </p:sp>
      <p:sp>
        <p:nvSpPr>
          <p:cNvPr id="219" name="Google Shape;219;p33"/>
          <p:cNvSpPr txBox="1">
            <a:spLocks noGrp="1"/>
          </p:cNvSpPr>
          <p:nvPr>
            <p:ph type="subTitle" idx="3"/>
          </p:nvPr>
        </p:nvSpPr>
        <p:spPr>
          <a:xfrm>
            <a:off x="1502381" y="3786802"/>
            <a:ext cx="6966600" cy="1288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PROP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компанията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обещава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достъп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до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образователни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материали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и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възможност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за развитие на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знанията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и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уменията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на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бъдещите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трейдери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, чрез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които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същите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да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генерират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доход.</a:t>
            </a:r>
            <a:endParaRPr lang="en-US" dirty="0">
              <a:latin typeface="Book Antiqua" panose="02040602050305030304" pitchFamily="18" charset="0"/>
              <a:ea typeface="Verdana" panose="020B0604030504040204" pitchFamily="34" charset="0"/>
              <a:cs typeface="Sora" panose="020B0604020202020204" charset="0"/>
            </a:endParaRPr>
          </a:p>
          <a:p>
            <a:pPr marL="0" indent="0" algn="just"/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PROP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компанията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дава</a:t>
            </a:r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възможност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на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потребителите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да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търгуват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с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финансови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bg-BG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инструменти</a:t>
            </a:r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като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акции, облигации</a:t>
            </a:r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криптовалути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, </a:t>
            </a:r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договори за </a:t>
            </a:r>
            <a:r>
              <a:rPr lang="ru-RU" dirty="0" err="1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разлики</a:t>
            </a:r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и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валутни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двойки, 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без да се </a:t>
            </a:r>
            <a:r>
              <a:rPr lang="ru-RU" dirty="0" err="1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изизсква</a:t>
            </a:r>
            <a:r>
              <a:rPr lang="ru-RU" dirty="0" smtClean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да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използват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собствените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 си пари за </a:t>
            </a:r>
            <a:r>
              <a:rPr lang="ru-RU" dirty="0" err="1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това</a:t>
            </a:r>
            <a:r>
              <a:rPr lang="ru-RU" dirty="0">
                <a:latin typeface="Book Antiqua" panose="02040602050305030304" pitchFamily="18" charset="0"/>
                <a:ea typeface="Verdana" panose="020B0604030504040204" pitchFamily="34" charset="0"/>
                <a:cs typeface="Sora" panose="020B0604020202020204" charset="0"/>
              </a:rPr>
              <a:t>.</a:t>
            </a:r>
          </a:p>
        </p:txBody>
      </p:sp>
      <p:cxnSp>
        <p:nvCxnSpPr>
          <p:cNvPr id="221" name="Google Shape;221;p33"/>
          <p:cNvCxnSpPr/>
          <p:nvPr/>
        </p:nvCxnSpPr>
        <p:spPr>
          <a:xfrm>
            <a:off x="849337" y="2444600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3"/>
          <p:cNvCxnSpPr/>
          <p:nvPr/>
        </p:nvCxnSpPr>
        <p:spPr>
          <a:xfrm>
            <a:off x="828084" y="3673098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33"/>
          <p:cNvCxnSpPr/>
          <p:nvPr/>
        </p:nvCxnSpPr>
        <p:spPr>
          <a:xfrm>
            <a:off x="792574" y="4379925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33"/>
          <p:cNvSpPr/>
          <p:nvPr/>
        </p:nvSpPr>
        <p:spPr>
          <a:xfrm>
            <a:off x="936659" y="3215897"/>
            <a:ext cx="392956" cy="392731"/>
          </a:xfrm>
          <a:custGeom>
            <a:avLst/>
            <a:gdLst/>
            <a:ahLst/>
            <a:cxnLst/>
            <a:rect l="l" t="t" r="r" b="b"/>
            <a:pathLst>
              <a:path w="15222" h="15215" extrusionOk="0">
                <a:moveTo>
                  <a:pt x="1341" y="892"/>
                </a:moveTo>
                <a:cubicBezTo>
                  <a:pt x="1458" y="892"/>
                  <a:pt x="1566" y="938"/>
                  <a:pt x="1649" y="1019"/>
                </a:cubicBezTo>
                <a:cubicBezTo>
                  <a:pt x="1737" y="1104"/>
                  <a:pt x="1784" y="1217"/>
                  <a:pt x="1784" y="1339"/>
                </a:cubicBezTo>
                <a:lnTo>
                  <a:pt x="1784" y="5932"/>
                </a:lnTo>
                <a:cubicBezTo>
                  <a:pt x="1784" y="5944"/>
                  <a:pt x="1785" y="5956"/>
                  <a:pt x="1785" y="5968"/>
                </a:cubicBezTo>
                <a:cubicBezTo>
                  <a:pt x="1798" y="6293"/>
                  <a:pt x="1927" y="6615"/>
                  <a:pt x="2175" y="6862"/>
                </a:cubicBezTo>
                <a:lnTo>
                  <a:pt x="4949" y="9637"/>
                </a:lnTo>
                <a:cubicBezTo>
                  <a:pt x="5036" y="9724"/>
                  <a:pt x="5150" y="9767"/>
                  <a:pt x="5265" y="9767"/>
                </a:cubicBezTo>
                <a:cubicBezTo>
                  <a:pt x="5379" y="9767"/>
                  <a:pt x="5493" y="9724"/>
                  <a:pt x="5580" y="9637"/>
                </a:cubicBezTo>
                <a:cubicBezTo>
                  <a:pt x="5755" y="9462"/>
                  <a:pt x="5755" y="9180"/>
                  <a:pt x="5580" y="9006"/>
                </a:cubicBezTo>
                <a:lnTo>
                  <a:pt x="2806" y="6231"/>
                </a:lnTo>
                <a:cubicBezTo>
                  <a:pt x="2631" y="6057"/>
                  <a:pt x="2631" y="5775"/>
                  <a:pt x="2806" y="5600"/>
                </a:cubicBezTo>
                <a:cubicBezTo>
                  <a:pt x="2893" y="5513"/>
                  <a:pt x="3007" y="5469"/>
                  <a:pt x="3121" y="5469"/>
                </a:cubicBezTo>
                <a:cubicBezTo>
                  <a:pt x="3235" y="5469"/>
                  <a:pt x="3349" y="5513"/>
                  <a:pt x="3437" y="5600"/>
                </a:cubicBezTo>
                <a:lnTo>
                  <a:pt x="6774" y="8938"/>
                </a:lnTo>
                <a:cubicBezTo>
                  <a:pt x="7026" y="9189"/>
                  <a:pt x="7165" y="9526"/>
                  <a:pt x="7165" y="9884"/>
                </a:cubicBezTo>
                <a:cubicBezTo>
                  <a:pt x="7165" y="9893"/>
                  <a:pt x="7166" y="9902"/>
                  <a:pt x="7166" y="9910"/>
                </a:cubicBezTo>
                <a:cubicBezTo>
                  <a:pt x="7166" y="9931"/>
                  <a:pt x="7165" y="9952"/>
                  <a:pt x="7165" y="9974"/>
                </a:cubicBezTo>
                <a:lnTo>
                  <a:pt x="7165" y="14321"/>
                </a:lnTo>
                <a:lnTo>
                  <a:pt x="4068" y="14321"/>
                </a:lnTo>
                <a:lnTo>
                  <a:pt x="4068" y="12272"/>
                </a:lnTo>
                <a:cubicBezTo>
                  <a:pt x="4070" y="11914"/>
                  <a:pt x="3967" y="11562"/>
                  <a:pt x="3774" y="11259"/>
                </a:cubicBezTo>
                <a:lnTo>
                  <a:pt x="1127" y="7080"/>
                </a:lnTo>
                <a:cubicBezTo>
                  <a:pt x="973" y="6836"/>
                  <a:pt x="892" y="6557"/>
                  <a:pt x="892" y="6270"/>
                </a:cubicBezTo>
                <a:lnTo>
                  <a:pt x="892" y="1357"/>
                </a:lnTo>
                <a:cubicBezTo>
                  <a:pt x="892" y="1108"/>
                  <a:pt x="1087" y="899"/>
                  <a:pt x="1326" y="893"/>
                </a:cubicBezTo>
                <a:cubicBezTo>
                  <a:pt x="1331" y="893"/>
                  <a:pt x="1336" y="892"/>
                  <a:pt x="1341" y="892"/>
                </a:cubicBezTo>
                <a:close/>
                <a:moveTo>
                  <a:pt x="13886" y="892"/>
                </a:moveTo>
                <a:cubicBezTo>
                  <a:pt x="14003" y="892"/>
                  <a:pt x="14111" y="938"/>
                  <a:pt x="14195" y="1019"/>
                </a:cubicBezTo>
                <a:cubicBezTo>
                  <a:pt x="14282" y="1104"/>
                  <a:pt x="14330" y="1217"/>
                  <a:pt x="14330" y="1339"/>
                </a:cubicBezTo>
                <a:lnTo>
                  <a:pt x="14330" y="6270"/>
                </a:lnTo>
                <a:lnTo>
                  <a:pt x="14331" y="6270"/>
                </a:lnTo>
                <a:cubicBezTo>
                  <a:pt x="14331" y="6557"/>
                  <a:pt x="14250" y="6836"/>
                  <a:pt x="14096" y="7080"/>
                </a:cubicBezTo>
                <a:lnTo>
                  <a:pt x="11449" y="11259"/>
                </a:lnTo>
                <a:cubicBezTo>
                  <a:pt x="11257" y="11563"/>
                  <a:pt x="11156" y="11913"/>
                  <a:pt x="11156" y="12272"/>
                </a:cubicBezTo>
                <a:lnTo>
                  <a:pt x="11156" y="14323"/>
                </a:lnTo>
                <a:lnTo>
                  <a:pt x="8058" y="14323"/>
                </a:lnTo>
                <a:lnTo>
                  <a:pt x="8058" y="9975"/>
                </a:lnTo>
                <a:cubicBezTo>
                  <a:pt x="8058" y="9547"/>
                  <a:pt x="8189" y="9198"/>
                  <a:pt x="8449" y="8939"/>
                </a:cubicBezTo>
                <a:lnTo>
                  <a:pt x="11787" y="5602"/>
                </a:lnTo>
                <a:cubicBezTo>
                  <a:pt x="11871" y="5517"/>
                  <a:pt x="11982" y="5471"/>
                  <a:pt x="12102" y="5471"/>
                </a:cubicBezTo>
                <a:cubicBezTo>
                  <a:pt x="12222" y="5471"/>
                  <a:pt x="12332" y="5517"/>
                  <a:pt x="12418" y="5602"/>
                </a:cubicBezTo>
                <a:cubicBezTo>
                  <a:pt x="12592" y="5777"/>
                  <a:pt x="12592" y="6059"/>
                  <a:pt x="12418" y="6233"/>
                </a:cubicBezTo>
                <a:lnTo>
                  <a:pt x="9636" y="9014"/>
                </a:lnTo>
                <a:cubicBezTo>
                  <a:pt x="9462" y="9188"/>
                  <a:pt x="9462" y="9470"/>
                  <a:pt x="9636" y="9645"/>
                </a:cubicBezTo>
                <a:cubicBezTo>
                  <a:pt x="9723" y="9732"/>
                  <a:pt x="9837" y="9776"/>
                  <a:pt x="9951" y="9776"/>
                </a:cubicBezTo>
                <a:cubicBezTo>
                  <a:pt x="10066" y="9776"/>
                  <a:pt x="10180" y="9732"/>
                  <a:pt x="10267" y="9645"/>
                </a:cubicBezTo>
                <a:lnTo>
                  <a:pt x="13048" y="6862"/>
                </a:lnTo>
                <a:cubicBezTo>
                  <a:pt x="13295" y="6615"/>
                  <a:pt x="13424" y="6293"/>
                  <a:pt x="13437" y="5967"/>
                </a:cubicBezTo>
                <a:cubicBezTo>
                  <a:pt x="13438" y="5956"/>
                  <a:pt x="13438" y="5943"/>
                  <a:pt x="13438" y="5932"/>
                </a:cubicBezTo>
                <a:lnTo>
                  <a:pt x="13438" y="1357"/>
                </a:lnTo>
                <a:cubicBezTo>
                  <a:pt x="13438" y="1108"/>
                  <a:pt x="13633" y="899"/>
                  <a:pt x="13871" y="893"/>
                </a:cubicBezTo>
                <a:cubicBezTo>
                  <a:pt x="13876" y="893"/>
                  <a:pt x="13881" y="892"/>
                  <a:pt x="13886" y="892"/>
                </a:cubicBezTo>
                <a:close/>
                <a:moveTo>
                  <a:pt x="1339" y="1"/>
                </a:moveTo>
                <a:cubicBezTo>
                  <a:pt x="1327" y="1"/>
                  <a:pt x="1315" y="1"/>
                  <a:pt x="1304" y="1"/>
                </a:cubicBezTo>
                <a:cubicBezTo>
                  <a:pt x="585" y="19"/>
                  <a:pt x="1" y="628"/>
                  <a:pt x="1" y="1357"/>
                </a:cubicBezTo>
                <a:lnTo>
                  <a:pt x="1" y="6270"/>
                </a:lnTo>
                <a:cubicBezTo>
                  <a:pt x="1" y="6727"/>
                  <a:pt x="131" y="7172"/>
                  <a:pt x="374" y="7557"/>
                </a:cubicBezTo>
                <a:lnTo>
                  <a:pt x="3021" y="11736"/>
                </a:lnTo>
                <a:cubicBezTo>
                  <a:pt x="3123" y="11896"/>
                  <a:pt x="3176" y="12083"/>
                  <a:pt x="3176" y="12272"/>
                </a:cubicBezTo>
                <a:lnTo>
                  <a:pt x="3176" y="14768"/>
                </a:lnTo>
                <a:cubicBezTo>
                  <a:pt x="3176" y="15014"/>
                  <a:pt x="3376" y="15214"/>
                  <a:pt x="3622" y="15214"/>
                </a:cubicBezTo>
                <a:lnTo>
                  <a:pt x="11600" y="15214"/>
                </a:lnTo>
                <a:cubicBezTo>
                  <a:pt x="11846" y="15214"/>
                  <a:pt x="12046" y="15014"/>
                  <a:pt x="12046" y="14768"/>
                </a:cubicBezTo>
                <a:lnTo>
                  <a:pt x="12046" y="12272"/>
                </a:lnTo>
                <a:cubicBezTo>
                  <a:pt x="12046" y="12083"/>
                  <a:pt x="12100" y="11896"/>
                  <a:pt x="12202" y="11736"/>
                </a:cubicBezTo>
                <a:lnTo>
                  <a:pt x="14849" y="7557"/>
                </a:lnTo>
                <a:cubicBezTo>
                  <a:pt x="15092" y="7172"/>
                  <a:pt x="15222" y="6727"/>
                  <a:pt x="15222" y="6270"/>
                </a:cubicBezTo>
                <a:lnTo>
                  <a:pt x="15222" y="1337"/>
                </a:lnTo>
                <a:cubicBezTo>
                  <a:pt x="15222" y="975"/>
                  <a:pt x="15079" y="634"/>
                  <a:pt x="14818" y="381"/>
                </a:cubicBezTo>
                <a:cubicBezTo>
                  <a:pt x="14566" y="134"/>
                  <a:pt x="14235" y="1"/>
                  <a:pt x="13885" y="1"/>
                </a:cubicBezTo>
                <a:cubicBezTo>
                  <a:pt x="13873" y="1"/>
                  <a:pt x="13862" y="1"/>
                  <a:pt x="13850" y="1"/>
                </a:cubicBezTo>
                <a:cubicBezTo>
                  <a:pt x="13132" y="19"/>
                  <a:pt x="12547" y="628"/>
                  <a:pt x="12547" y="1357"/>
                </a:cubicBezTo>
                <a:lnTo>
                  <a:pt x="12547" y="4654"/>
                </a:lnTo>
                <a:cubicBezTo>
                  <a:pt x="12405" y="4604"/>
                  <a:pt x="12255" y="4578"/>
                  <a:pt x="12100" y="4578"/>
                </a:cubicBezTo>
                <a:cubicBezTo>
                  <a:pt x="11742" y="4578"/>
                  <a:pt x="11407" y="4718"/>
                  <a:pt x="11154" y="4971"/>
                </a:cubicBezTo>
                <a:lnTo>
                  <a:pt x="7817" y="8308"/>
                </a:lnTo>
                <a:cubicBezTo>
                  <a:pt x="7743" y="8382"/>
                  <a:pt x="7674" y="8462"/>
                  <a:pt x="7612" y="8547"/>
                </a:cubicBezTo>
                <a:cubicBezTo>
                  <a:pt x="7549" y="8463"/>
                  <a:pt x="7479" y="8384"/>
                  <a:pt x="7405" y="8308"/>
                </a:cubicBezTo>
                <a:lnTo>
                  <a:pt x="4068" y="4971"/>
                </a:lnTo>
                <a:cubicBezTo>
                  <a:pt x="3807" y="4710"/>
                  <a:pt x="3465" y="4579"/>
                  <a:pt x="3122" y="4579"/>
                </a:cubicBezTo>
                <a:cubicBezTo>
                  <a:pt x="2971" y="4579"/>
                  <a:pt x="2820" y="4605"/>
                  <a:pt x="2676" y="4655"/>
                </a:cubicBezTo>
                <a:lnTo>
                  <a:pt x="2676" y="1339"/>
                </a:lnTo>
                <a:cubicBezTo>
                  <a:pt x="2676" y="975"/>
                  <a:pt x="2533" y="634"/>
                  <a:pt x="2272" y="381"/>
                </a:cubicBezTo>
                <a:cubicBezTo>
                  <a:pt x="2020" y="134"/>
                  <a:pt x="1689" y="1"/>
                  <a:pt x="13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358;p40"/>
          <p:cNvGrpSpPr/>
          <p:nvPr/>
        </p:nvGrpSpPr>
        <p:grpSpPr>
          <a:xfrm>
            <a:off x="900716" y="4031382"/>
            <a:ext cx="351315" cy="348542"/>
            <a:chOff x="2508825" y="2318350"/>
            <a:chExt cx="297750" cy="295400"/>
          </a:xfrm>
        </p:grpSpPr>
        <p:sp>
          <p:nvSpPr>
            <p:cNvPr id="20" name="Google Shape;359;p40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0;p40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61;p40"/>
          <p:cNvGrpSpPr/>
          <p:nvPr/>
        </p:nvGrpSpPr>
        <p:grpSpPr>
          <a:xfrm>
            <a:off x="927071" y="1968439"/>
            <a:ext cx="396005" cy="411692"/>
            <a:chOff x="892750" y="4993750"/>
            <a:chExt cx="483125" cy="483125"/>
          </a:xfrm>
        </p:grpSpPr>
        <p:sp>
          <p:nvSpPr>
            <p:cNvPr id="27" name="Google Shape;362;p40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363;p40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364;p40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701222" y="3725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bg-BG" dirty="0">
                <a:latin typeface="Book Antiqua" panose="02040602050305030304" pitchFamily="18" charset="0"/>
                <a:ea typeface="Segoe UI Emoji" panose="020B0502040204020203" pitchFamily="34" charset="0"/>
                <a:cs typeface="Sora" panose="020B0604020202020204" charset="0"/>
              </a:rPr>
              <a:t>Характеристики на </a:t>
            </a:r>
            <a:r>
              <a:rPr lang="en-US" dirty="0">
                <a:latin typeface="Book Antiqua" panose="02040602050305030304" pitchFamily="18" charset="0"/>
                <a:ea typeface="Segoe UI Emoji" panose="020B0502040204020203" pitchFamily="34" charset="0"/>
                <a:cs typeface="Sora" panose="020B0604020202020204" charset="0"/>
              </a:rPr>
              <a:t>PROP </a:t>
            </a:r>
            <a:r>
              <a:rPr lang="bg-BG" dirty="0" smtClean="0">
                <a:latin typeface="Book Antiqua" panose="02040602050305030304" pitchFamily="18" charset="0"/>
                <a:ea typeface="Segoe UI Emoji" panose="020B0502040204020203" pitchFamily="34" charset="0"/>
                <a:cs typeface="Sora" panose="020B0604020202020204" charset="0"/>
              </a:rPr>
              <a:t>компанията</a:t>
            </a:r>
            <a:endParaRPr dirty="0">
              <a:latin typeface="Book Antiqua" panose="02040602050305030304" pitchFamily="18" charset="0"/>
              <a:ea typeface="Segoe UI Emoji" panose="020B0502040204020203" pitchFamily="34" charset="0"/>
              <a:cs typeface="Sora" panose="020B0604020202020204" charset="0"/>
            </a:endParaRPr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4309285" y="1187898"/>
            <a:ext cx="4349485" cy="2006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ru-RU" dirty="0" err="1">
                <a:latin typeface="Book Antiqua" panose="02040602050305030304" pitchFamily="18" charset="0"/>
              </a:rPr>
              <a:t>Различните</a:t>
            </a:r>
            <a:r>
              <a:rPr lang="ru-RU" dirty="0">
                <a:latin typeface="Book Antiqua" panose="02040602050305030304" pitchFamily="18" charset="0"/>
              </a:rPr>
              <a:t> нива в  </a:t>
            </a:r>
            <a:r>
              <a:rPr lang="ru-RU" dirty="0" err="1">
                <a:latin typeface="Book Antiqua" panose="02040602050305030304" pitchFamily="18" charset="0"/>
              </a:rPr>
              <a:t>предизвикателството</a:t>
            </a:r>
            <a:r>
              <a:rPr lang="ru-RU" dirty="0">
                <a:latin typeface="Book Antiqua" panose="02040602050305030304" pitchFamily="18" charset="0"/>
              </a:rPr>
              <a:t>/</a:t>
            </a:r>
            <a:r>
              <a:rPr lang="ru-RU" dirty="0" err="1">
                <a:latin typeface="Book Antiqua" panose="02040602050305030304" pitchFamily="18" charset="0"/>
              </a:rPr>
              <a:t>играта</a:t>
            </a:r>
            <a:r>
              <a:rPr lang="ru-RU" dirty="0">
                <a:latin typeface="Book Antiqua" panose="02040602050305030304" pitchFamily="18" charset="0"/>
              </a:rPr>
              <a:t> целят да </a:t>
            </a:r>
            <a:r>
              <a:rPr lang="ru-RU" dirty="0" err="1">
                <a:latin typeface="Book Antiqua" panose="02040602050305030304" pitchFamily="18" charset="0"/>
              </a:rPr>
              <a:t>идентифицират</a:t>
            </a:r>
            <a:r>
              <a:rPr lang="ru-RU" dirty="0">
                <a:latin typeface="Book Antiqua" panose="02040602050305030304" pitchFamily="18" charset="0"/>
              </a:rPr>
              <a:t> и </a:t>
            </a:r>
            <a:r>
              <a:rPr lang="ru-RU" dirty="0" err="1">
                <a:latin typeface="Book Antiqua" panose="02040602050305030304" pitchFamily="18" charset="0"/>
              </a:rPr>
              <a:t>насърчат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истински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успешните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трейдъри</a:t>
            </a:r>
            <a:r>
              <a:rPr lang="ru-RU" dirty="0">
                <a:latin typeface="Book Antiqua" panose="02040602050305030304" pitchFamily="18" charset="0"/>
              </a:rPr>
              <a:t>. 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0" indent="0" algn="just"/>
            <a:endParaRPr lang="ru-RU" dirty="0" smtClean="0">
              <a:latin typeface="Book Antiqua" panose="02040602050305030304" pitchFamily="18" charset="0"/>
            </a:endParaRPr>
          </a:p>
          <a:p>
            <a:pPr marL="0" indent="0" algn="just"/>
            <a:endParaRPr lang="ru-RU" dirty="0" smtClean="0">
              <a:latin typeface="Book Antiqua" panose="02040602050305030304" pitchFamily="18" charset="0"/>
            </a:endParaRPr>
          </a:p>
          <a:p>
            <a:pPr marL="0" indent="0" algn="just"/>
            <a:r>
              <a:rPr lang="ru-RU" dirty="0" smtClean="0">
                <a:latin typeface="Book Antiqua" panose="02040602050305030304" pitchFamily="18" charset="0"/>
              </a:rPr>
              <a:t>На </a:t>
            </a:r>
            <a:r>
              <a:rPr lang="ru-RU" dirty="0" err="1">
                <a:latin typeface="Book Antiqua" panose="02040602050305030304" pitchFamily="18" charset="0"/>
              </a:rPr>
              <a:t>най-опитните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трейдъри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които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преминат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нивата</a:t>
            </a:r>
            <a:r>
              <a:rPr lang="ru-RU" dirty="0">
                <a:latin typeface="Book Antiqua" panose="02040602050305030304" pitchFamily="18" charset="0"/>
              </a:rPr>
              <a:t> на </a:t>
            </a:r>
            <a:r>
              <a:rPr lang="ru-RU" dirty="0" err="1">
                <a:latin typeface="Book Antiqua" panose="02040602050305030304" pitchFamily="18" charset="0"/>
              </a:rPr>
              <a:t>предизвикателството</a:t>
            </a:r>
            <a:r>
              <a:rPr lang="ru-RU" dirty="0">
                <a:latin typeface="Book Antiqua" panose="02040602050305030304" pitchFamily="18" charset="0"/>
              </a:rPr>
              <a:t>, се </a:t>
            </a:r>
            <a:r>
              <a:rPr lang="ru-RU" dirty="0" err="1">
                <a:latin typeface="Book Antiqua" panose="02040602050305030304" pitchFamily="18" charset="0"/>
              </a:rPr>
              <a:t>предлага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възможността</a:t>
            </a:r>
            <a:r>
              <a:rPr lang="ru-RU" dirty="0">
                <a:latin typeface="Book Antiqua" panose="02040602050305030304" pitchFamily="18" charset="0"/>
              </a:rPr>
              <a:t> да </a:t>
            </a:r>
            <a:r>
              <a:rPr lang="ru-RU" dirty="0" err="1">
                <a:latin typeface="Book Antiqua" panose="02040602050305030304" pitchFamily="18" charset="0"/>
              </a:rPr>
              <a:t>сключат</a:t>
            </a:r>
            <a:r>
              <a:rPr lang="ru-RU" dirty="0">
                <a:latin typeface="Book Antiqua" panose="02040602050305030304" pitchFamily="18" charset="0"/>
              </a:rPr>
              <a:t> договор с </a:t>
            </a:r>
            <a:r>
              <a:rPr lang="ru-RU" dirty="0" err="1">
                <a:latin typeface="Book Antiqua" panose="02040602050305030304" pitchFamily="18" charset="0"/>
              </a:rPr>
              <a:t>отделно</a:t>
            </a:r>
            <a:r>
              <a:rPr lang="ru-RU" dirty="0">
                <a:latin typeface="Book Antiqua" panose="02040602050305030304" pitchFamily="18" charset="0"/>
              </a:rPr>
              <a:t> дружество,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за да </a:t>
            </a:r>
            <a:r>
              <a:rPr lang="ru-RU" dirty="0" err="1">
                <a:latin typeface="Book Antiqua" panose="02040602050305030304" pitchFamily="18" charset="0"/>
              </a:rPr>
              <a:t>работят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като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пазарни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анализатори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където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получават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възнаграждение</a:t>
            </a:r>
            <a:r>
              <a:rPr lang="ru-RU" dirty="0">
                <a:latin typeface="Book Antiqua" panose="02040602050305030304" pitchFamily="18" charset="0"/>
              </a:rPr>
              <a:t> за </a:t>
            </a:r>
            <a:r>
              <a:rPr lang="ru-RU" dirty="0" err="1">
                <a:latin typeface="Book Antiqua" panose="02040602050305030304" pitchFamily="18" charset="0"/>
              </a:rPr>
              <a:t>постиженията</a:t>
            </a:r>
            <a:r>
              <a:rPr lang="ru-RU" dirty="0">
                <a:latin typeface="Book Antiqua" panose="02040602050305030304" pitchFamily="18" charset="0"/>
              </a:rPr>
              <a:t> си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68" name="Google Shape;268;p35"/>
          <p:cNvSpPr txBox="1">
            <a:spLocks noGrp="1"/>
          </p:cNvSpPr>
          <p:nvPr>
            <p:ph type="subTitle" idx="7"/>
          </p:nvPr>
        </p:nvSpPr>
        <p:spPr>
          <a:xfrm>
            <a:off x="1361256" y="1285461"/>
            <a:ext cx="2862000" cy="6418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>
                <a:latin typeface="Book Antiqua" panose="02040602050305030304" pitchFamily="18" charset="0"/>
              </a:rPr>
              <a:t>ТВЪРДЕНИЯ ЗА ИЗГРАЖДАНЕ НА УСПЕШНИ ТРЕЙДЪРИ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269" name="Google Shape;269;p35"/>
          <p:cNvSpPr txBox="1">
            <a:spLocks noGrp="1"/>
          </p:cNvSpPr>
          <p:nvPr>
            <p:ph type="subTitle" idx="8"/>
          </p:nvPr>
        </p:nvSpPr>
        <p:spPr>
          <a:xfrm>
            <a:off x="1318810" y="2404397"/>
            <a:ext cx="286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latin typeface="Book Antiqua" panose="02040602050305030304" pitchFamily="18" charset="0"/>
              </a:rPr>
              <a:t>ОБЕЩАНИЕ ЗА ВЪЗНАГРАЖДЕНИЕ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subTitle" idx="9"/>
          </p:nvPr>
        </p:nvSpPr>
        <p:spPr>
          <a:xfrm>
            <a:off x="1321901" y="3426746"/>
            <a:ext cx="286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bg-BG" sz="1600" dirty="0">
                <a:latin typeface="Book Antiqua" panose="02040602050305030304" pitchFamily="18" charset="0"/>
              </a:rPr>
              <a:t>РЕПЛИКИРАНЕ НА СДЕЛКИ В РЕАЛНА СРЕДА</a:t>
            </a:r>
            <a:endParaRPr sz="1600" dirty="0">
              <a:latin typeface="Book Antiqua" panose="02040602050305030304" pitchFamily="18" charset="0"/>
            </a:endParaRPr>
          </a:p>
        </p:txBody>
      </p:sp>
      <p:sp>
        <p:nvSpPr>
          <p:cNvPr id="273" name="Google Shape;273;p35"/>
          <p:cNvSpPr txBox="1">
            <a:spLocks noGrp="1"/>
          </p:cNvSpPr>
          <p:nvPr>
            <p:ph type="subTitle" idx="13"/>
          </p:nvPr>
        </p:nvSpPr>
        <p:spPr>
          <a:xfrm>
            <a:off x="1344278" y="4316215"/>
            <a:ext cx="2858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bg-BG" sz="1600" dirty="0">
                <a:latin typeface="Book Antiqua" panose="02040602050305030304" pitchFamily="18" charset="0"/>
              </a:rPr>
              <a:t>ОБЕЩАНИЕ ЗА ДОХОДНОСТ</a:t>
            </a:r>
            <a:endParaRPr sz="1600" dirty="0">
              <a:latin typeface="Book Antiqua" panose="02040602050305030304" pitchFamily="18" charset="0"/>
            </a:endParaRPr>
          </a:p>
        </p:txBody>
      </p:sp>
      <p:cxnSp>
        <p:nvCxnSpPr>
          <p:cNvPr id="277" name="Google Shape;277;p35"/>
          <p:cNvCxnSpPr/>
          <p:nvPr/>
        </p:nvCxnSpPr>
        <p:spPr>
          <a:xfrm>
            <a:off x="726599" y="1800219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35"/>
          <p:cNvCxnSpPr/>
          <p:nvPr/>
        </p:nvCxnSpPr>
        <p:spPr>
          <a:xfrm>
            <a:off x="684153" y="2857903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5"/>
          <p:cNvCxnSpPr/>
          <p:nvPr/>
        </p:nvCxnSpPr>
        <p:spPr>
          <a:xfrm>
            <a:off x="701222" y="3765666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5"/>
          <p:cNvCxnSpPr/>
          <p:nvPr/>
        </p:nvCxnSpPr>
        <p:spPr>
          <a:xfrm>
            <a:off x="701222" y="4808005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35"/>
          <p:cNvSpPr/>
          <p:nvPr/>
        </p:nvSpPr>
        <p:spPr>
          <a:xfrm>
            <a:off x="827651" y="1353928"/>
            <a:ext cx="399668" cy="399668"/>
          </a:xfrm>
          <a:custGeom>
            <a:avLst/>
            <a:gdLst/>
            <a:ahLst/>
            <a:cxnLst/>
            <a:rect l="l" t="t" r="r" b="b"/>
            <a:pathLst>
              <a:path w="15224" h="15224" extrusionOk="0">
                <a:moveTo>
                  <a:pt x="3152" y="1549"/>
                </a:moveTo>
                <a:lnTo>
                  <a:pt x="3152" y="3270"/>
                </a:lnTo>
                <a:lnTo>
                  <a:pt x="1486" y="3270"/>
                </a:lnTo>
                <a:lnTo>
                  <a:pt x="3152" y="1549"/>
                </a:lnTo>
                <a:close/>
                <a:moveTo>
                  <a:pt x="5906" y="2532"/>
                </a:moveTo>
                <a:cubicBezTo>
                  <a:pt x="5677" y="2863"/>
                  <a:pt x="5543" y="3264"/>
                  <a:pt x="5543" y="3696"/>
                </a:cubicBezTo>
                <a:cubicBezTo>
                  <a:pt x="5543" y="4128"/>
                  <a:pt x="5677" y="4530"/>
                  <a:pt x="5906" y="4861"/>
                </a:cubicBezTo>
                <a:lnTo>
                  <a:pt x="2480" y="4861"/>
                </a:lnTo>
                <a:lnTo>
                  <a:pt x="2480" y="4162"/>
                </a:lnTo>
                <a:lnTo>
                  <a:pt x="3599" y="4162"/>
                </a:lnTo>
                <a:cubicBezTo>
                  <a:pt x="3845" y="4162"/>
                  <a:pt x="4045" y="3962"/>
                  <a:pt x="4045" y="3716"/>
                </a:cubicBezTo>
                <a:lnTo>
                  <a:pt x="4045" y="2532"/>
                </a:lnTo>
                <a:close/>
                <a:moveTo>
                  <a:pt x="7645" y="2532"/>
                </a:moveTo>
                <a:cubicBezTo>
                  <a:pt x="8268" y="2555"/>
                  <a:pt x="8767" y="3068"/>
                  <a:pt x="8767" y="3696"/>
                </a:cubicBezTo>
                <a:cubicBezTo>
                  <a:pt x="8767" y="4325"/>
                  <a:pt x="8267" y="4838"/>
                  <a:pt x="7645" y="4861"/>
                </a:cubicBezTo>
                <a:lnTo>
                  <a:pt x="7558" y="4861"/>
                </a:lnTo>
                <a:cubicBezTo>
                  <a:pt x="6934" y="4838"/>
                  <a:pt x="6435" y="4325"/>
                  <a:pt x="6435" y="3696"/>
                </a:cubicBezTo>
                <a:cubicBezTo>
                  <a:pt x="6435" y="3068"/>
                  <a:pt x="6935" y="2555"/>
                  <a:pt x="7558" y="2532"/>
                </a:cubicBezTo>
                <a:close/>
                <a:moveTo>
                  <a:pt x="12741" y="2532"/>
                </a:moveTo>
                <a:lnTo>
                  <a:pt x="12741" y="4861"/>
                </a:lnTo>
                <a:lnTo>
                  <a:pt x="9297" y="4861"/>
                </a:lnTo>
                <a:cubicBezTo>
                  <a:pt x="9525" y="4530"/>
                  <a:pt x="9660" y="4128"/>
                  <a:pt x="9660" y="3696"/>
                </a:cubicBezTo>
                <a:cubicBezTo>
                  <a:pt x="9658" y="3264"/>
                  <a:pt x="9525" y="2863"/>
                  <a:pt x="9297" y="2532"/>
                </a:cubicBezTo>
                <a:close/>
                <a:moveTo>
                  <a:pt x="14327" y="893"/>
                </a:moveTo>
                <a:lnTo>
                  <a:pt x="14327" y="6500"/>
                </a:lnTo>
                <a:lnTo>
                  <a:pt x="885" y="6500"/>
                </a:lnTo>
                <a:lnTo>
                  <a:pt x="885" y="4162"/>
                </a:lnTo>
                <a:lnTo>
                  <a:pt x="1589" y="4162"/>
                </a:lnTo>
                <a:lnTo>
                  <a:pt x="1589" y="5307"/>
                </a:lnTo>
                <a:cubicBezTo>
                  <a:pt x="1589" y="5553"/>
                  <a:pt x="1789" y="5754"/>
                  <a:pt x="2035" y="5754"/>
                </a:cubicBezTo>
                <a:lnTo>
                  <a:pt x="13188" y="5754"/>
                </a:lnTo>
                <a:cubicBezTo>
                  <a:pt x="13434" y="5754"/>
                  <a:pt x="13634" y="5553"/>
                  <a:pt x="13634" y="5307"/>
                </a:cubicBezTo>
                <a:lnTo>
                  <a:pt x="13634" y="2085"/>
                </a:lnTo>
                <a:cubicBezTo>
                  <a:pt x="13634" y="1839"/>
                  <a:pt x="13434" y="1639"/>
                  <a:pt x="13188" y="1639"/>
                </a:cubicBezTo>
                <a:lnTo>
                  <a:pt x="4045" y="1639"/>
                </a:lnTo>
                <a:lnTo>
                  <a:pt x="4045" y="893"/>
                </a:lnTo>
                <a:close/>
                <a:moveTo>
                  <a:pt x="2148" y="11821"/>
                </a:moveTo>
                <a:cubicBezTo>
                  <a:pt x="2839" y="11821"/>
                  <a:pt x="3403" y="12385"/>
                  <a:pt x="3403" y="13076"/>
                </a:cubicBezTo>
                <a:cubicBezTo>
                  <a:pt x="3403" y="13769"/>
                  <a:pt x="2839" y="14330"/>
                  <a:pt x="2148" y="14330"/>
                </a:cubicBezTo>
                <a:cubicBezTo>
                  <a:pt x="1456" y="14330"/>
                  <a:pt x="894" y="13767"/>
                  <a:pt x="894" y="13076"/>
                </a:cubicBezTo>
                <a:cubicBezTo>
                  <a:pt x="894" y="12385"/>
                  <a:pt x="1457" y="11821"/>
                  <a:pt x="2148" y="11821"/>
                </a:cubicBezTo>
                <a:close/>
                <a:moveTo>
                  <a:pt x="7611" y="11821"/>
                </a:moveTo>
                <a:cubicBezTo>
                  <a:pt x="8303" y="11821"/>
                  <a:pt x="8866" y="12385"/>
                  <a:pt x="8866" y="13076"/>
                </a:cubicBezTo>
                <a:cubicBezTo>
                  <a:pt x="8866" y="13769"/>
                  <a:pt x="8303" y="14330"/>
                  <a:pt x="7611" y="14330"/>
                </a:cubicBezTo>
                <a:cubicBezTo>
                  <a:pt x="6921" y="14330"/>
                  <a:pt x="6357" y="13767"/>
                  <a:pt x="6357" y="13076"/>
                </a:cubicBezTo>
                <a:cubicBezTo>
                  <a:pt x="6357" y="12385"/>
                  <a:pt x="6921" y="11821"/>
                  <a:pt x="7611" y="11821"/>
                </a:cubicBezTo>
                <a:close/>
                <a:moveTo>
                  <a:pt x="13075" y="11822"/>
                </a:moveTo>
                <a:cubicBezTo>
                  <a:pt x="13766" y="11822"/>
                  <a:pt x="14330" y="12386"/>
                  <a:pt x="14330" y="13077"/>
                </a:cubicBezTo>
                <a:cubicBezTo>
                  <a:pt x="14330" y="13769"/>
                  <a:pt x="13766" y="14331"/>
                  <a:pt x="13075" y="14331"/>
                </a:cubicBezTo>
                <a:cubicBezTo>
                  <a:pt x="12382" y="14331"/>
                  <a:pt x="11821" y="13769"/>
                  <a:pt x="11821" y="13077"/>
                </a:cubicBezTo>
                <a:cubicBezTo>
                  <a:pt x="11821" y="12386"/>
                  <a:pt x="12384" y="11822"/>
                  <a:pt x="13075" y="11822"/>
                </a:cubicBezTo>
                <a:close/>
                <a:moveTo>
                  <a:pt x="3599" y="1"/>
                </a:moveTo>
                <a:cubicBezTo>
                  <a:pt x="3478" y="1"/>
                  <a:pt x="3363" y="49"/>
                  <a:pt x="3278" y="136"/>
                </a:cubicBezTo>
                <a:lnTo>
                  <a:pt x="118" y="3401"/>
                </a:lnTo>
                <a:cubicBezTo>
                  <a:pt x="37" y="3484"/>
                  <a:pt x="0" y="3596"/>
                  <a:pt x="0" y="3711"/>
                </a:cubicBezTo>
                <a:lnTo>
                  <a:pt x="0" y="6946"/>
                </a:lnTo>
                <a:cubicBezTo>
                  <a:pt x="0" y="7192"/>
                  <a:pt x="192" y="7392"/>
                  <a:pt x="438" y="7392"/>
                </a:cubicBezTo>
                <a:lnTo>
                  <a:pt x="7155" y="7392"/>
                </a:lnTo>
                <a:lnTo>
                  <a:pt x="7155" y="9179"/>
                </a:lnTo>
                <a:lnTo>
                  <a:pt x="2129" y="9179"/>
                </a:lnTo>
                <a:cubicBezTo>
                  <a:pt x="1883" y="9179"/>
                  <a:pt x="1683" y="9380"/>
                  <a:pt x="1683" y="9626"/>
                </a:cubicBezTo>
                <a:lnTo>
                  <a:pt x="1683" y="10980"/>
                </a:lnTo>
                <a:cubicBezTo>
                  <a:pt x="720" y="11194"/>
                  <a:pt x="0" y="12051"/>
                  <a:pt x="0" y="13076"/>
                </a:cubicBezTo>
                <a:cubicBezTo>
                  <a:pt x="0" y="14259"/>
                  <a:pt x="963" y="15223"/>
                  <a:pt x="2147" y="15223"/>
                </a:cubicBezTo>
                <a:cubicBezTo>
                  <a:pt x="3331" y="15223"/>
                  <a:pt x="4293" y="14259"/>
                  <a:pt x="4293" y="13076"/>
                </a:cubicBezTo>
                <a:cubicBezTo>
                  <a:pt x="4293" y="12038"/>
                  <a:pt x="3554" y="11171"/>
                  <a:pt x="2575" y="10973"/>
                </a:cubicBezTo>
                <a:lnTo>
                  <a:pt x="2575" y="10072"/>
                </a:lnTo>
                <a:lnTo>
                  <a:pt x="7155" y="10072"/>
                </a:lnTo>
                <a:lnTo>
                  <a:pt x="7155" y="10979"/>
                </a:lnTo>
                <a:cubicBezTo>
                  <a:pt x="6189" y="11187"/>
                  <a:pt x="5465" y="12050"/>
                  <a:pt x="5465" y="13077"/>
                </a:cubicBezTo>
                <a:cubicBezTo>
                  <a:pt x="5465" y="14261"/>
                  <a:pt x="6427" y="15224"/>
                  <a:pt x="7611" y="15224"/>
                </a:cubicBezTo>
                <a:cubicBezTo>
                  <a:pt x="8795" y="15224"/>
                  <a:pt x="9759" y="14261"/>
                  <a:pt x="9759" y="13077"/>
                </a:cubicBezTo>
                <a:cubicBezTo>
                  <a:pt x="9759" y="12042"/>
                  <a:pt x="9023" y="11176"/>
                  <a:pt x="8047" y="10975"/>
                </a:cubicBezTo>
                <a:lnTo>
                  <a:pt x="8047" y="10073"/>
                </a:lnTo>
                <a:lnTo>
                  <a:pt x="12648" y="10073"/>
                </a:lnTo>
                <a:lnTo>
                  <a:pt x="12648" y="10974"/>
                </a:lnTo>
                <a:cubicBezTo>
                  <a:pt x="11668" y="11173"/>
                  <a:pt x="10929" y="12041"/>
                  <a:pt x="10929" y="13077"/>
                </a:cubicBezTo>
                <a:cubicBezTo>
                  <a:pt x="10929" y="14261"/>
                  <a:pt x="11893" y="15224"/>
                  <a:pt x="13076" y="15224"/>
                </a:cubicBezTo>
                <a:cubicBezTo>
                  <a:pt x="14260" y="15224"/>
                  <a:pt x="15223" y="14261"/>
                  <a:pt x="15223" y="13077"/>
                </a:cubicBezTo>
                <a:cubicBezTo>
                  <a:pt x="15222" y="12051"/>
                  <a:pt x="14500" y="11194"/>
                  <a:pt x="13540" y="10980"/>
                </a:cubicBezTo>
                <a:lnTo>
                  <a:pt x="13540" y="9626"/>
                </a:lnTo>
                <a:cubicBezTo>
                  <a:pt x="13540" y="9380"/>
                  <a:pt x="13340" y="9179"/>
                  <a:pt x="13093" y="9179"/>
                </a:cubicBezTo>
                <a:lnTo>
                  <a:pt x="8047" y="9179"/>
                </a:lnTo>
                <a:lnTo>
                  <a:pt x="8047" y="7392"/>
                </a:lnTo>
                <a:lnTo>
                  <a:pt x="14773" y="7392"/>
                </a:lnTo>
                <a:cubicBezTo>
                  <a:pt x="15019" y="7392"/>
                  <a:pt x="15219" y="7192"/>
                  <a:pt x="15219" y="6946"/>
                </a:cubicBezTo>
                <a:lnTo>
                  <a:pt x="15219" y="447"/>
                </a:lnTo>
                <a:cubicBezTo>
                  <a:pt x="15219" y="201"/>
                  <a:pt x="15019" y="1"/>
                  <a:pt x="147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35"/>
          <p:cNvGrpSpPr/>
          <p:nvPr/>
        </p:nvGrpSpPr>
        <p:grpSpPr>
          <a:xfrm>
            <a:off x="785205" y="2398969"/>
            <a:ext cx="399641" cy="399689"/>
            <a:chOff x="1487200" y="4993750"/>
            <a:chExt cx="483125" cy="483125"/>
          </a:xfrm>
        </p:grpSpPr>
        <p:sp>
          <p:nvSpPr>
            <p:cNvPr id="291" name="Google Shape;291;p35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8" name="Google Shape;298;p35"/>
          <p:cNvSpPr/>
          <p:nvPr/>
        </p:nvSpPr>
        <p:spPr>
          <a:xfrm>
            <a:off x="880661" y="3295668"/>
            <a:ext cx="327880" cy="399710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99" name="Google Shape;299;p35"/>
          <p:cNvGrpSpPr/>
          <p:nvPr/>
        </p:nvGrpSpPr>
        <p:grpSpPr>
          <a:xfrm>
            <a:off x="785205" y="4344998"/>
            <a:ext cx="399634" cy="399634"/>
            <a:chOff x="4071861" y="1524033"/>
            <a:chExt cx="443446" cy="443446"/>
          </a:xfrm>
        </p:grpSpPr>
        <p:sp>
          <p:nvSpPr>
            <p:cNvPr id="300" name="Google Shape;300;p35"/>
            <p:cNvSpPr/>
            <p:nvPr/>
          </p:nvSpPr>
          <p:spPr>
            <a:xfrm>
              <a:off x="4071861" y="1524033"/>
              <a:ext cx="443446" cy="443446"/>
            </a:xfrm>
            <a:custGeom>
              <a:avLst/>
              <a:gdLst/>
              <a:ahLst/>
              <a:cxnLst/>
              <a:rect l="l" t="t" r="r" b="b"/>
              <a:pathLst>
                <a:path w="15223" h="15223" extrusionOk="0">
                  <a:moveTo>
                    <a:pt x="7990" y="2721"/>
                  </a:moveTo>
                  <a:cubicBezTo>
                    <a:pt x="9138" y="2721"/>
                    <a:pt x="10071" y="3655"/>
                    <a:pt x="10071" y="4801"/>
                  </a:cubicBezTo>
                  <a:cubicBezTo>
                    <a:pt x="10071" y="5133"/>
                    <a:pt x="9969" y="5503"/>
                    <a:pt x="9794" y="5827"/>
                  </a:cubicBezTo>
                  <a:lnTo>
                    <a:pt x="6181" y="5827"/>
                  </a:lnTo>
                  <a:cubicBezTo>
                    <a:pt x="6004" y="5516"/>
                    <a:pt x="5910" y="5165"/>
                    <a:pt x="5910" y="4801"/>
                  </a:cubicBezTo>
                  <a:cubicBezTo>
                    <a:pt x="5910" y="3655"/>
                    <a:pt x="6844" y="2721"/>
                    <a:pt x="7990" y="2721"/>
                  </a:cubicBezTo>
                  <a:close/>
                  <a:moveTo>
                    <a:pt x="3227" y="4757"/>
                  </a:moveTo>
                  <a:cubicBezTo>
                    <a:pt x="3227" y="5118"/>
                    <a:pt x="3268" y="5480"/>
                    <a:pt x="3346" y="5829"/>
                  </a:cubicBezTo>
                  <a:lnTo>
                    <a:pt x="2339" y="5829"/>
                  </a:lnTo>
                  <a:lnTo>
                    <a:pt x="2339" y="4757"/>
                  </a:lnTo>
                  <a:close/>
                  <a:moveTo>
                    <a:pt x="7976" y="893"/>
                  </a:moveTo>
                  <a:cubicBezTo>
                    <a:pt x="10102" y="893"/>
                    <a:pt x="11832" y="2623"/>
                    <a:pt x="11832" y="4749"/>
                  </a:cubicBezTo>
                  <a:cubicBezTo>
                    <a:pt x="11832" y="5123"/>
                    <a:pt x="11778" y="5466"/>
                    <a:pt x="11661" y="5829"/>
                  </a:cubicBezTo>
                  <a:lnTo>
                    <a:pt x="10772" y="5829"/>
                  </a:lnTo>
                  <a:cubicBezTo>
                    <a:pt x="10896" y="5492"/>
                    <a:pt x="10964" y="5139"/>
                    <a:pt x="10964" y="4803"/>
                  </a:cubicBezTo>
                  <a:cubicBezTo>
                    <a:pt x="10964" y="3164"/>
                    <a:pt x="9630" y="1830"/>
                    <a:pt x="7991" y="1830"/>
                  </a:cubicBezTo>
                  <a:cubicBezTo>
                    <a:pt x="6352" y="1830"/>
                    <a:pt x="5018" y="3164"/>
                    <a:pt x="5018" y="4803"/>
                  </a:cubicBezTo>
                  <a:cubicBezTo>
                    <a:pt x="5018" y="5158"/>
                    <a:pt x="5079" y="5503"/>
                    <a:pt x="5200" y="5829"/>
                  </a:cubicBezTo>
                  <a:lnTo>
                    <a:pt x="4265" y="5829"/>
                  </a:lnTo>
                  <a:cubicBezTo>
                    <a:pt x="4170" y="5486"/>
                    <a:pt x="4119" y="5111"/>
                    <a:pt x="4119" y="4749"/>
                  </a:cubicBezTo>
                  <a:cubicBezTo>
                    <a:pt x="4119" y="2621"/>
                    <a:pt x="5849" y="893"/>
                    <a:pt x="7976" y="893"/>
                  </a:cubicBezTo>
                  <a:close/>
                  <a:moveTo>
                    <a:pt x="13830" y="4757"/>
                  </a:moveTo>
                  <a:cubicBezTo>
                    <a:pt x="14105" y="4757"/>
                    <a:pt x="14332" y="4981"/>
                    <a:pt x="14332" y="5259"/>
                  </a:cubicBezTo>
                  <a:lnTo>
                    <a:pt x="14332" y="5829"/>
                  </a:lnTo>
                  <a:lnTo>
                    <a:pt x="12590" y="5829"/>
                  </a:lnTo>
                  <a:cubicBezTo>
                    <a:pt x="12681" y="5476"/>
                    <a:pt x="12723" y="5131"/>
                    <a:pt x="12723" y="4757"/>
                  </a:cubicBezTo>
                  <a:close/>
                  <a:moveTo>
                    <a:pt x="3911" y="8687"/>
                  </a:moveTo>
                  <a:cubicBezTo>
                    <a:pt x="4951" y="8687"/>
                    <a:pt x="5797" y="9533"/>
                    <a:pt x="5797" y="10574"/>
                  </a:cubicBezTo>
                  <a:cubicBezTo>
                    <a:pt x="5797" y="11613"/>
                    <a:pt x="4951" y="12459"/>
                    <a:pt x="3911" y="12459"/>
                  </a:cubicBezTo>
                  <a:lnTo>
                    <a:pt x="888" y="12459"/>
                  </a:lnTo>
                  <a:lnTo>
                    <a:pt x="888" y="8687"/>
                  </a:lnTo>
                  <a:close/>
                  <a:moveTo>
                    <a:pt x="14330" y="6721"/>
                  </a:moveTo>
                  <a:lnTo>
                    <a:pt x="14330" y="13828"/>
                  </a:lnTo>
                  <a:lnTo>
                    <a:pt x="14332" y="13828"/>
                  </a:lnTo>
                  <a:cubicBezTo>
                    <a:pt x="14332" y="14104"/>
                    <a:pt x="14107" y="14330"/>
                    <a:pt x="13830" y="14330"/>
                  </a:cubicBezTo>
                  <a:lnTo>
                    <a:pt x="2053" y="14330"/>
                  </a:lnTo>
                  <a:cubicBezTo>
                    <a:pt x="1779" y="14330"/>
                    <a:pt x="1552" y="14105"/>
                    <a:pt x="1552" y="13828"/>
                  </a:cubicBezTo>
                  <a:lnTo>
                    <a:pt x="1552" y="13351"/>
                  </a:lnTo>
                  <a:lnTo>
                    <a:pt x="3910" y="13351"/>
                  </a:lnTo>
                  <a:cubicBezTo>
                    <a:pt x="5440" y="13351"/>
                    <a:pt x="6688" y="12104"/>
                    <a:pt x="6688" y="10574"/>
                  </a:cubicBezTo>
                  <a:cubicBezTo>
                    <a:pt x="6688" y="9042"/>
                    <a:pt x="5441" y="7795"/>
                    <a:pt x="3910" y="7795"/>
                  </a:cubicBezTo>
                  <a:lnTo>
                    <a:pt x="1552" y="7795"/>
                  </a:lnTo>
                  <a:lnTo>
                    <a:pt x="1552" y="6721"/>
                  </a:lnTo>
                  <a:close/>
                  <a:moveTo>
                    <a:pt x="7974" y="0"/>
                  </a:moveTo>
                  <a:cubicBezTo>
                    <a:pt x="5658" y="0"/>
                    <a:pt x="3724" y="1668"/>
                    <a:pt x="3308" y="3865"/>
                  </a:cubicBezTo>
                  <a:lnTo>
                    <a:pt x="1891" y="3865"/>
                  </a:lnTo>
                  <a:cubicBezTo>
                    <a:pt x="1645" y="3865"/>
                    <a:pt x="1445" y="4065"/>
                    <a:pt x="1445" y="4312"/>
                  </a:cubicBezTo>
                  <a:lnTo>
                    <a:pt x="1445" y="5829"/>
                  </a:lnTo>
                  <a:lnTo>
                    <a:pt x="1106" y="5829"/>
                  </a:lnTo>
                  <a:cubicBezTo>
                    <a:pt x="860" y="5829"/>
                    <a:pt x="660" y="6029"/>
                    <a:pt x="660" y="6276"/>
                  </a:cubicBezTo>
                  <a:lnTo>
                    <a:pt x="660" y="7795"/>
                  </a:lnTo>
                  <a:lnTo>
                    <a:pt x="441" y="7795"/>
                  </a:lnTo>
                  <a:cubicBezTo>
                    <a:pt x="194" y="7795"/>
                    <a:pt x="0" y="7995"/>
                    <a:pt x="0" y="8241"/>
                  </a:cubicBezTo>
                  <a:lnTo>
                    <a:pt x="0" y="12906"/>
                  </a:lnTo>
                  <a:cubicBezTo>
                    <a:pt x="0" y="13152"/>
                    <a:pt x="194" y="13352"/>
                    <a:pt x="441" y="13352"/>
                  </a:cubicBezTo>
                  <a:lnTo>
                    <a:pt x="660" y="13352"/>
                  </a:lnTo>
                  <a:lnTo>
                    <a:pt x="660" y="13829"/>
                  </a:lnTo>
                  <a:cubicBezTo>
                    <a:pt x="660" y="14598"/>
                    <a:pt x="1284" y="15223"/>
                    <a:pt x="2052" y="15223"/>
                  </a:cubicBezTo>
                  <a:lnTo>
                    <a:pt x="13829" y="15223"/>
                  </a:lnTo>
                  <a:cubicBezTo>
                    <a:pt x="14597" y="15223"/>
                    <a:pt x="15222" y="14598"/>
                    <a:pt x="15222" y="13829"/>
                  </a:cubicBezTo>
                  <a:lnTo>
                    <a:pt x="15222" y="5259"/>
                  </a:lnTo>
                  <a:cubicBezTo>
                    <a:pt x="15223" y="4490"/>
                    <a:pt x="14599" y="3865"/>
                    <a:pt x="13830" y="3865"/>
                  </a:cubicBezTo>
                  <a:lnTo>
                    <a:pt x="12640" y="3865"/>
                  </a:lnTo>
                  <a:cubicBezTo>
                    <a:pt x="12224" y="1669"/>
                    <a:pt x="10290" y="0"/>
                    <a:pt x="7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4186021" y="1818945"/>
              <a:ext cx="26042" cy="26013"/>
            </a:xfrm>
            <a:custGeom>
              <a:avLst/>
              <a:gdLst/>
              <a:ahLst/>
              <a:cxnLst/>
              <a:rect l="l" t="t" r="r" b="b"/>
              <a:pathLst>
                <a:path w="894" h="893" extrusionOk="0">
                  <a:moveTo>
                    <a:pt x="447" y="0"/>
                  </a:moveTo>
                  <a:cubicBezTo>
                    <a:pt x="201" y="0"/>
                    <a:pt x="1" y="200"/>
                    <a:pt x="1" y="447"/>
                  </a:cubicBezTo>
                  <a:cubicBezTo>
                    <a:pt x="1" y="693"/>
                    <a:pt x="201" y="893"/>
                    <a:pt x="447" y="893"/>
                  </a:cubicBezTo>
                  <a:cubicBezTo>
                    <a:pt x="693" y="893"/>
                    <a:pt x="893" y="693"/>
                    <a:pt x="893" y="447"/>
                  </a:cubicBezTo>
                  <a:cubicBezTo>
                    <a:pt x="893" y="200"/>
                    <a:pt x="693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297260" y="4138901"/>
            <a:ext cx="4361510" cy="811828"/>
          </a:xfrm>
        </p:spPr>
        <p:txBody>
          <a:bodyPr/>
          <a:lstStyle/>
          <a:p>
            <a:pPr marL="0" indent="0" algn="just"/>
            <a:r>
              <a:rPr lang="ru-RU" dirty="0">
                <a:latin typeface="Book Antiqua" panose="02040602050305030304" pitchFamily="18" charset="0"/>
              </a:rPr>
              <a:t>Компанията </a:t>
            </a:r>
            <a:r>
              <a:rPr lang="ru-RU" dirty="0" err="1">
                <a:latin typeface="Book Antiqua" panose="02040602050305030304" pitchFamily="18" charset="0"/>
              </a:rPr>
              <a:t>използва</a:t>
            </a:r>
            <a:r>
              <a:rPr lang="ru-RU" dirty="0">
                <a:latin typeface="Book Antiqua" panose="02040602050305030304" pitchFamily="18" charset="0"/>
              </a:rPr>
              <a:t> сметка, </a:t>
            </a:r>
            <a:r>
              <a:rPr lang="ru-RU" dirty="0" err="1">
                <a:latin typeface="Book Antiqua" panose="02040602050305030304" pitchFamily="18" charset="0"/>
              </a:rPr>
              <a:t>открита</a:t>
            </a:r>
            <a:r>
              <a:rPr lang="ru-RU" dirty="0">
                <a:latin typeface="Book Antiqua" panose="02040602050305030304" pitchFamily="18" charset="0"/>
              </a:rPr>
              <a:t> с  </a:t>
            </a:r>
            <a:r>
              <a:rPr lang="ru-RU" dirty="0" err="1">
                <a:latin typeface="Book Antiqua" panose="02040602050305030304" pitchFamily="18" charset="0"/>
              </a:rPr>
              <a:t>неин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</a:rPr>
              <a:t>собствен</a:t>
            </a:r>
            <a:r>
              <a:rPr lang="ru-RU" dirty="0" smtClean="0">
                <a:latin typeface="Book Antiqua" panose="02040602050305030304" pitchFamily="18" charset="0"/>
              </a:rPr>
              <a:t> капитал</a:t>
            </a:r>
            <a:r>
              <a:rPr lang="ru-RU" dirty="0">
                <a:latin typeface="Book Antiqua" panose="02040602050305030304" pitchFamily="18" charset="0"/>
              </a:rPr>
              <a:t>, с </a:t>
            </a:r>
            <a:r>
              <a:rPr lang="ru-RU" dirty="0" smtClean="0">
                <a:latin typeface="Book Antiqua" panose="02040602050305030304" pitchFamily="18" charset="0"/>
              </a:rPr>
              <a:t>предполагаема </a:t>
            </a:r>
            <a:r>
              <a:rPr lang="ru-RU" dirty="0">
                <a:latin typeface="Book Antiqua" panose="02040602050305030304" pitchFamily="18" charset="0"/>
              </a:rPr>
              <a:t>цел да </a:t>
            </a:r>
            <a:r>
              <a:rPr lang="ru-RU" dirty="0" err="1">
                <a:latin typeface="Book Antiqua" panose="02040602050305030304" pitchFamily="18" charset="0"/>
              </a:rPr>
              <a:t>генерира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</a:rPr>
              <a:t>печалба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която</a:t>
            </a:r>
            <a:r>
              <a:rPr lang="ru-RU" dirty="0">
                <a:latin typeface="Book Antiqua" panose="02040602050305030304" pitchFamily="18" charset="0"/>
              </a:rPr>
              <a:t> да </a:t>
            </a:r>
            <a:r>
              <a:rPr lang="ru-RU" dirty="0" err="1">
                <a:latin typeface="Book Antiqua" panose="02040602050305030304" pitchFamily="18" charset="0"/>
              </a:rPr>
              <a:t>сподели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със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своите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успешни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трейдъри</a:t>
            </a:r>
            <a:r>
              <a:rPr lang="ru-RU" dirty="0">
                <a:latin typeface="Book Antiqua" panose="02040602050305030304" pitchFamily="18" charset="0"/>
              </a:rPr>
              <a:t>.  </a:t>
            </a:r>
          </a:p>
        </p:txBody>
      </p:sp>
      <p:sp>
        <p:nvSpPr>
          <p:cNvPr id="41" name="Subtitle 2"/>
          <p:cNvSpPr>
            <a:spLocks noGrp="1"/>
          </p:cNvSpPr>
          <p:nvPr>
            <p:ph type="subTitle" idx="4"/>
          </p:nvPr>
        </p:nvSpPr>
        <p:spPr>
          <a:xfrm>
            <a:off x="4290507" y="3194130"/>
            <a:ext cx="4368263" cy="811828"/>
          </a:xfrm>
        </p:spPr>
        <p:txBody>
          <a:bodyPr/>
          <a:lstStyle/>
          <a:p>
            <a:pPr marL="0" lvl="0" indent="0"/>
            <a:endParaRPr lang="ru-RU" dirty="0"/>
          </a:p>
          <a:p>
            <a:pPr marL="0" lvl="0" indent="0" algn="just"/>
            <a:r>
              <a:rPr lang="ru-RU" dirty="0">
                <a:latin typeface="Book Antiqua" panose="02040602050305030304" pitchFamily="18" charset="0"/>
              </a:rPr>
              <a:t>На </a:t>
            </a:r>
            <a:r>
              <a:rPr lang="ru-RU" dirty="0" err="1">
                <a:latin typeface="Book Antiqua" panose="02040602050305030304" pitchFamily="18" charset="0"/>
              </a:rPr>
              <a:t>трейдърите</a:t>
            </a:r>
            <a:r>
              <a:rPr lang="ru-RU" dirty="0">
                <a:latin typeface="Book Antiqua" panose="02040602050305030304" pitchFamily="18" charset="0"/>
              </a:rPr>
              <a:t> се </a:t>
            </a:r>
            <a:r>
              <a:rPr lang="ru-RU" dirty="0" err="1">
                <a:latin typeface="Book Antiqua" panose="02040602050305030304" pitchFamily="18" charset="0"/>
              </a:rPr>
              <a:t>предлага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възможността</a:t>
            </a:r>
            <a:r>
              <a:rPr lang="ru-RU" dirty="0">
                <a:latin typeface="Book Antiqua" panose="02040602050305030304" pitchFamily="18" charset="0"/>
              </a:rPr>
              <a:t> да </a:t>
            </a:r>
            <a:r>
              <a:rPr lang="ru-RU" dirty="0" err="1">
                <a:latin typeface="Book Antiqua" panose="02040602050305030304" pitchFamily="18" charset="0"/>
              </a:rPr>
              <a:t>станат</a:t>
            </a:r>
            <a:r>
              <a:rPr lang="ru-RU" dirty="0">
                <a:latin typeface="Book Antiqua" panose="02040602050305030304" pitchFamily="18" charset="0"/>
              </a:rPr>
              <a:t> свидетели на </a:t>
            </a:r>
            <a:r>
              <a:rPr lang="ru-RU" dirty="0" err="1">
                <a:latin typeface="Book Antiqua" panose="02040602050305030304" pitchFamily="18" charset="0"/>
              </a:rPr>
              <a:t>възпроизвеждане</a:t>
            </a:r>
            <a:r>
              <a:rPr lang="ru-RU" dirty="0">
                <a:latin typeface="Book Antiqua" panose="02040602050305030304" pitchFamily="18" charset="0"/>
              </a:rPr>
              <a:t> на </a:t>
            </a:r>
            <a:r>
              <a:rPr lang="ru-RU" dirty="0" err="1">
                <a:latin typeface="Book Antiqua" panose="02040602050305030304" pitchFamily="18" charset="0"/>
              </a:rPr>
              <a:t>най-успешните</a:t>
            </a:r>
            <a:r>
              <a:rPr lang="ru-RU" dirty="0">
                <a:latin typeface="Book Antiqua" panose="02040602050305030304" pitchFamily="18" charset="0"/>
              </a:rPr>
              <a:t> им </a:t>
            </a:r>
            <a:r>
              <a:rPr lang="ru-RU" dirty="0" err="1">
                <a:latin typeface="Book Antiqua" panose="02040602050305030304" pitchFamily="18" charset="0"/>
              </a:rPr>
              <a:t>виртуални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търговски</a:t>
            </a:r>
            <a:r>
              <a:rPr lang="ru-RU" dirty="0">
                <a:latin typeface="Book Antiqua" panose="02040602050305030304" pitchFamily="18" charset="0"/>
              </a:rPr>
              <a:t> сделки на </a:t>
            </a:r>
            <a:r>
              <a:rPr lang="ru-RU" dirty="0" err="1">
                <a:latin typeface="Book Antiqua" panose="02040602050305030304" pitchFamily="18" charset="0"/>
              </a:rPr>
              <a:t>реални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платформи</a:t>
            </a:r>
            <a:r>
              <a:rPr lang="ru-RU" dirty="0">
                <a:latin typeface="Book Antiqua" panose="02040602050305030304" pitchFamily="18" charset="0"/>
              </a:rPr>
              <a:t> за </a:t>
            </a:r>
            <a:r>
              <a:rPr lang="ru-RU" dirty="0" err="1">
                <a:latin typeface="Book Antiqua" panose="02040602050305030304" pitchFamily="18" charset="0"/>
              </a:rPr>
              <a:t>търговия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24" y="195976"/>
            <a:ext cx="7717500" cy="572700"/>
          </a:xfrm>
        </p:spPr>
        <p:txBody>
          <a:bodyPr/>
          <a:lstStyle/>
          <a:p>
            <a:r>
              <a:rPr lang="bg-BG" dirty="0" smtClean="0">
                <a:latin typeface="Book Antiqua" panose="02040602050305030304" pitchFamily="18" charset="0"/>
              </a:rPr>
              <a:t>Етапи при </a:t>
            </a:r>
            <a:r>
              <a:rPr lang="en-US" dirty="0" smtClean="0">
                <a:latin typeface="Book Antiqua" panose="02040602050305030304" pitchFamily="18" charset="0"/>
              </a:rPr>
              <a:t>PROP</a:t>
            </a:r>
            <a:r>
              <a:rPr lang="bg-BG" dirty="0" smtClean="0">
                <a:latin typeface="Book Antiqua" panose="02040602050305030304" pitchFamily="18" charset="0"/>
              </a:rPr>
              <a:t> търговия</a:t>
            </a:r>
            <a:endParaRPr lang="bg-BG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9757" y="4452732"/>
            <a:ext cx="36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5566708" y="832605"/>
            <a:ext cx="353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Привличане на участници (</a:t>
            </a:r>
            <a:r>
              <a:rPr lang="bg-BG" sz="1200" u="sng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трейдъри</a:t>
            </a:r>
            <a:r>
              <a:rPr lang="bg-BG" sz="12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 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 чрез реклама на бизнес модела на </a:t>
            </a:r>
            <a:r>
              <a:rPr lang="en-US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Prop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компанията и предимствата за </a:t>
            </a:r>
            <a:r>
              <a:rPr lang="bg-BG" sz="12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трейдърите</a:t>
            </a:r>
            <a:r>
              <a:rPr lang="bg-BG" sz="1000" dirty="0" smtClean="0">
                <a:solidFill>
                  <a:schemeClr val="tx1"/>
                </a:solidFill>
              </a:rPr>
              <a:t>  </a:t>
            </a:r>
            <a:endParaRPr lang="bg-BG" sz="1000" dirty="0">
              <a:solidFill>
                <a:schemeClr val="tx1"/>
              </a:solidFill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5282981" y="1166206"/>
            <a:ext cx="212035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5290731" y="1820332"/>
            <a:ext cx="212035" cy="140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5566708" y="1507169"/>
            <a:ext cx="3577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g-BG" sz="12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Обучение и участие в симулирана търговия 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 обучението се заплаща от участниците, </a:t>
            </a:r>
            <a:r>
              <a:rPr lang="bg-BG" sz="1200" dirty="0">
                <a:solidFill>
                  <a:schemeClr val="tx1"/>
                </a:solidFill>
                <a:latin typeface="Book Antiqua" panose="02040602050305030304" pitchFamily="18" charset="0"/>
              </a:rPr>
              <a:t>на които се  предоставя възможност за симулирана търговия с финансови 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инструменти. </a:t>
            </a:r>
            <a:r>
              <a:rPr lang="bg-BG" sz="1200" dirty="0">
                <a:solidFill>
                  <a:schemeClr val="tx1"/>
                </a:solidFill>
                <a:latin typeface="Book Antiqua" panose="02040602050305030304" pitchFamily="18" charset="0"/>
              </a:rPr>
              <a:t>При постигане на определени цели (постоянни печалби без понасяне на 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предварително определен размер загуба), участниците преминават </a:t>
            </a:r>
            <a:r>
              <a:rPr lang="bg-BG" sz="1200" dirty="0">
                <a:solidFill>
                  <a:schemeClr val="tx1"/>
                </a:solidFill>
                <a:latin typeface="Book Antiqua" panose="02040602050305030304" pitchFamily="18" charset="0"/>
              </a:rPr>
              <a:t>на следващ етап</a:t>
            </a:r>
            <a:endParaRPr lang="en-US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5290731" y="3385838"/>
            <a:ext cx="212035" cy="140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5578304" y="3107387"/>
            <a:ext cx="353090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u="sng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algn="just"/>
            <a:r>
              <a:rPr lang="bg-BG" dirty="0"/>
              <a:t>Копиране на сделки </a:t>
            </a:r>
            <a:r>
              <a:rPr lang="bg-BG" u="none" dirty="0"/>
              <a:t>– сделките на успешните участници биват копирани от </a:t>
            </a:r>
            <a:r>
              <a:rPr lang="en-US" u="none" dirty="0"/>
              <a:t>Prop </a:t>
            </a:r>
            <a:r>
              <a:rPr lang="bg-BG" u="none" dirty="0"/>
              <a:t>компанията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5304979" y="4016099"/>
            <a:ext cx="212035" cy="1405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5566707" y="3733576"/>
            <a:ext cx="353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sz="1200" u="sng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Трейдърите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bg-BG" sz="1200" dirty="0">
                <a:solidFill>
                  <a:schemeClr val="tx1"/>
                </a:solidFill>
                <a:latin typeface="Book Antiqua" panose="02040602050305030304" pitchFamily="18" charset="0"/>
              </a:rPr>
              <a:t>получават процент от 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печалбата (може да достигне 90%), </a:t>
            </a:r>
            <a:r>
              <a:rPr lang="bg-BG" sz="1200" dirty="0">
                <a:solidFill>
                  <a:schemeClr val="tx1"/>
                </a:solidFill>
                <a:latin typeface="Book Antiqua" panose="02040602050305030304" pitchFamily="18" charset="0"/>
              </a:rPr>
              <a:t>но 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се задължават с </a:t>
            </a:r>
            <a:r>
              <a:rPr lang="bg-BG" sz="1200" dirty="0">
                <a:solidFill>
                  <a:schemeClr val="tx1"/>
                </a:solidFill>
                <a:latin typeface="Book Antiqua" panose="02040602050305030304" pitchFamily="18" charset="0"/>
              </a:rPr>
              <a:t>изключително високи такси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9900" y="4345010"/>
            <a:ext cx="353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sz="12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При загуба</a:t>
            </a:r>
            <a:r>
              <a:rPr lang="bg-BG" sz="1200" dirty="0">
                <a:solidFill>
                  <a:schemeClr val="tx1"/>
                </a:solidFill>
                <a:latin typeface="Book Antiqua" panose="02040602050305030304" pitchFamily="18" charset="0"/>
              </a:rPr>
              <a:t> над максимално определената от </a:t>
            </a: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</a:rPr>
              <a:t>Prop</a:t>
            </a:r>
            <a:r>
              <a:rPr lang="bg-BG" sz="1200" dirty="0">
                <a:solidFill>
                  <a:schemeClr val="tx1"/>
                </a:solidFill>
                <a:latin typeface="Book Antiqua" panose="02040602050305030304" pitchFamily="18" charset="0"/>
              </a:rPr>
              <a:t> компанията, </a:t>
            </a:r>
            <a:r>
              <a:rPr lang="bg-BG" sz="12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трейдерът</a:t>
            </a:r>
            <a:r>
              <a:rPr lang="bg-BG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стартира процеса по търговия отначало и акаунтът му се затваря</a:t>
            </a:r>
            <a:endParaRPr lang="en-US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5290731" y="4646360"/>
            <a:ext cx="212035" cy="1328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2023069"/>
              </p:ext>
            </p:extLst>
          </p:nvPr>
        </p:nvGraphicFramePr>
        <p:xfrm>
          <a:off x="-529293" y="925344"/>
          <a:ext cx="6187971" cy="415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74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40"/>
          <p:cNvGrpSpPr/>
          <p:nvPr/>
        </p:nvGrpSpPr>
        <p:grpSpPr>
          <a:xfrm>
            <a:off x="3745500" y="1396875"/>
            <a:ext cx="1653000" cy="3055200"/>
            <a:chOff x="3745500" y="1352275"/>
            <a:chExt cx="1653000" cy="3055200"/>
          </a:xfrm>
        </p:grpSpPr>
        <p:sp>
          <p:nvSpPr>
            <p:cNvPr id="352" name="Google Shape;352;p40"/>
            <p:cNvSpPr/>
            <p:nvPr/>
          </p:nvSpPr>
          <p:spPr>
            <a:xfrm>
              <a:off x="3745500" y="1352275"/>
              <a:ext cx="1653000" cy="3055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4325250" y="4289822"/>
              <a:ext cx="493500" cy="1176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54" name="Google Shape;354;p40"/>
            <p:cNvCxnSpPr/>
            <p:nvPr/>
          </p:nvCxnSpPr>
          <p:spPr>
            <a:xfrm>
              <a:off x="3868200" y="1423825"/>
              <a:ext cx="393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5" name="Google Shape;355;p40"/>
          <p:cNvGrpSpPr/>
          <p:nvPr/>
        </p:nvGrpSpPr>
        <p:grpSpPr>
          <a:xfrm>
            <a:off x="3138634" y="1413047"/>
            <a:ext cx="355641" cy="340151"/>
            <a:chOff x="5049750" y="832600"/>
            <a:chExt cx="505100" cy="483100"/>
          </a:xfrm>
        </p:grpSpPr>
        <p:sp>
          <p:nvSpPr>
            <p:cNvPr id="356" name="Google Shape;356;p40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8" name="Google Shape;358;p40"/>
          <p:cNvGrpSpPr/>
          <p:nvPr/>
        </p:nvGrpSpPr>
        <p:grpSpPr>
          <a:xfrm>
            <a:off x="3103195" y="2543831"/>
            <a:ext cx="351315" cy="355116"/>
            <a:chOff x="2508825" y="2318350"/>
            <a:chExt cx="297750" cy="295400"/>
          </a:xfrm>
        </p:grpSpPr>
        <p:sp>
          <p:nvSpPr>
            <p:cNvPr id="359" name="Google Shape;359;p40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40"/>
          <p:cNvGrpSpPr/>
          <p:nvPr/>
        </p:nvGrpSpPr>
        <p:grpSpPr>
          <a:xfrm>
            <a:off x="5689490" y="1996600"/>
            <a:ext cx="340168" cy="340186"/>
            <a:chOff x="1487200" y="2021475"/>
            <a:chExt cx="483125" cy="483150"/>
          </a:xfrm>
        </p:grpSpPr>
        <p:sp>
          <p:nvSpPr>
            <p:cNvPr id="366" name="Google Shape;366;p40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0" name="Google Shape;370;p40"/>
          <p:cNvSpPr/>
          <p:nvPr/>
        </p:nvSpPr>
        <p:spPr>
          <a:xfrm>
            <a:off x="5699980" y="3823167"/>
            <a:ext cx="179387" cy="350093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3152485" y="3833056"/>
            <a:ext cx="341506" cy="340204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72" name="Google Shape;372;p4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latin typeface="Book Antiqua" panose="02040602050305030304" pitchFamily="18" charset="0"/>
              </a:rPr>
              <a:t>Рискове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379" name="Google Shape;379;p40"/>
          <p:cNvSpPr txBox="1"/>
          <p:nvPr/>
        </p:nvSpPr>
        <p:spPr>
          <a:xfrm>
            <a:off x="447706" y="1252061"/>
            <a:ext cx="2467649" cy="66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200" dirty="0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Разходите 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за участие в курс за обучение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са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изключително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високи</a:t>
            </a:r>
            <a:endParaRPr lang="bg-BG" sz="1200" dirty="0" smtClean="0">
              <a:solidFill>
                <a:schemeClr val="dk1"/>
              </a:solidFill>
              <a:latin typeface="Book Antiqua" panose="02040602050305030304" pitchFamily="18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2" name="Google Shape;382;p40"/>
          <p:cNvSpPr txBox="1"/>
          <p:nvPr/>
        </p:nvSpPr>
        <p:spPr>
          <a:xfrm>
            <a:off x="6331794" y="3097168"/>
            <a:ext cx="2411896" cy="161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sz="1200" dirty="0" smtClean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/>
            <a:r>
              <a:rPr lang="ru-RU" sz="1200" dirty="0" err="1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Обикновено</a:t>
            </a:r>
            <a:r>
              <a:rPr lang="ru-RU" sz="1200" dirty="0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трейдърите</a:t>
            </a:r>
            <a:r>
              <a:rPr lang="ru-RU" sz="1200" dirty="0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, </a:t>
            </a:r>
            <a:r>
              <a:rPr lang="ru-RU" sz="1200" dirty="0" err="1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които</a:t>
            </a:r>
            <a:r>
              <a:rPr lang="ru-RU" sz="1200" dirty="0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са</a:t>
            </a:r>
            <a:r>
              <a:rPr lang="ru-RU" sz="1200" dirty="0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платили за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курсове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за обучение и/или за </a:t>
            </a:r>
            <a:r>
              <a:rPr lang="ru-RU" sz="1200" dirty="0" err="1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абонамент</a:t>
            </a:r>
            <a:r>
              <a:rPr lang="ru-RU" sz="1200" dirty="0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за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финансова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информация, не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са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получили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никаква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икономическа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изгода</a:t>
            </a:r>
            <a:r>
              <a:rPr lang="ru-RU" sz="1200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sz="12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5" name="Google Shape;385;p40"/>
          <p:cNvSpPr/>
          <p:nvPr/>
        </p:nvSpPr>
        <p:spPr>
          <a:xfrm>
            <a:off x="3868210" y="1556068"/>
            <a:ext cx="1407579" cy="2685758"/>
          </a:xfrm>
          <a:custGeom>
            <a:avLst/>
            <a:gdLst/>
            <a:ahLst/>
            <a:cxnLst/>
            <a:rect l="l" t="t" r="r" b="b"/>
            <a:pathLst>
              <a:path w="84552" h="161331" extrusionOk="0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rgbClr val="909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7" name="Google Shape;387;p40"/>
          <p:cNvCxnSpPr/>
          <p:nvPr/>
        </p:nvCxnSpPr>
        <p:spPr>
          <a:xfrm>
            <a:off x="2979784" y="1854075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0"/>
          <p:cNvCxnSpPr/>
          <p:nvPr/>
        </p:nvCxnSpPr>
        <p:spPr>
          <a:xfrm>
            <a:off x="3018264" y="2959827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0"/>
          <p:cNvCxnSpPr/>
          <p:nvPr/>
        </p:nvCxnSpPr>
        <p:spPr>
          <a:xfrm>
            <a:off x="5574222" y="2412934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0"/>
          <p:cNvCxnSpPr/>
          <p:nvPr/>
        </p:nvCxnSpPr>
        <p:spPr>
          <a:xfrm>
            <a:off x="5525836" y="4254251"/>
            <a:ext cx="56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40"/>
          <p:cNvCxnSpPr/>
          <p:nvPr/>
        </p:nvCxnSpPr>
        <p:spPr>
          <a:xfrm>
            <a:off x="3004977" y="4241826"/>
            <a:ext cx="5808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79;p40"/>
          <p:cNvSpPr txBox="1"/>
          <p:nvPr/>
        </p:nvSpPr>
        <p:spPr>
          <a:xfrm>
            <a:off x="234023" y="2336786"/>
            <a:ext cx="2688656" cy="78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Понякога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се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изисква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сключване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на договор за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абонамент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за услуга за доставка на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финансови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данни</a:t>
            </a:r>
            <a:endParaRPr sz="1200" dirty="0">
              <a:solidFill>
                <a:schemeClr val="dk1"/>
              </a:solidFill>
              <a:latin typeface="Book Antiqua" panose="02040602050305030304" pitchFamily="18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" name="Google Shape;379;p40"/>
          <p:cNvSpPr txBox="1"/>
          <p:nvPr/>
        </p:nvSpPr>
        <p:spPr>
          <a:xfrm>
            <a:off x="6562058" y="1191953"/>
            <a:ext cx="2313538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200" dirty="0">
              <a:solidFill>
                <a:schemeClr val="dk1"/>
              </a:solidFill>
              <a:latin typeface="Book Antiqua" panose="02040602050305030304" pitchFamily="18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3" name="Google Shape;184;p31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475" b="465"/>
          <a:stretch/>
        </p:blipFill>
        <p:spPr>
          <a:xfrm>
            <a:off x="3853639" y="1556069"/>
            <a:ext cx="1422150" cy="26857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43674" y="1204463"/>
            <a:ext cx="2388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Предизвикателствата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са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проектирани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от </a:t>
            </a:r>
            <a:r>
              <a:rPr lang="en-US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PROP </a:t>
            </a:r>
            <a:r>
              <a:rPr lang="bg-BG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компанията по н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ачин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който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не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позволява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лесното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им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преодоляване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и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може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да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имат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градация в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трудността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преодоляването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на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която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да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налага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ангажиране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 на финансов ресурс от </a:t>
            </a:r>
            <a:r>
              <a:rPr lang="ru-RU" sz="1200" dirty="0" err="1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трейдъра</a:t>
            </a:r>
            <a:r>
              <a:rPr lang="ru-RU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  <a:sym typeface="Didact Gothic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033" y="3641661"/>
            <a:ext cx="263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</a:rPr>
              <a:t>Дейността на </a:t>
            </a:r>
            <a:r>
              <a:rPr lang="en-US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</a:rPr>
              <a:t>Prop</a:t>
            </a:r>
            <a:r>
              <a:rPr lang="bg-BG" sz="1200" dirty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</a:rPr>
              <a:t> компаниите </a:t>
            </a:r>
            <a:r>
              <a:rPr lang="bg-BG" sz="1200" dirty="0" smtClean="0">
                <a:solidFill>
                  <a:schemeClr val="dk1"/>
                </a:solidFill>
                <a:latin typeface="Book Antiqua" panose="02040602050305030304" pitchFamily="18" charset="0"/>
                <a:ea typeface="Didact Gothic"/>
                <a:cs typeface="Didact Gothic"/>
              </a:rPr>
              <a:t>не е уредена в небанковото финансово законодателство и при нарушение на Вашите права можете да потърсите защита по съдебен ред</a:t>
            </a:r>
            <a:endParaRPr lang="bg-BG" sz="1200" dirty="0">
              <a:solidFill>
                <a:schemeClr val="dk1"/>
              </a:solidFill>
              <a:latin typeface="Book Antiqua" panose="02040602050305030304" pitchFamily="18" charset="0"/>
              <a:ea typeface="Didact Gothic"/>
              <a:cs typeface="Didact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2" y="179085"/>
            <a:ext cx="7717500" cy="572700"/>
          </a:xfrm>
        </p:spPr>
        <p:txBody>
          <a:bodyPr/>
          <a:lstStyle/>
          <a:p>
            <a:r>
              <a:rPr lang="bg-BG" dirty="0" smtClean="0">
                <a:latin typeface="Book Antiqua" panose="02040602050305030304" pitchFamily="18" charset="0"/>
              </a:rPr>
              <a:t>Известни </a:t>
            </a:r>
            <a:r>
              <a:rPr lang="en-US" dirty="0" smtClean="0">
                <a:latin typeface="Book Antiqua" panose="02040602050305030304" pitchFamily="18" charset="0"/>
              </a:rPr>
              <a:t>PROP </a:t>
            </a:r>
            <a:r>
              <a:rPr lang="bg-BG" dirty="0" smtClean="0">
                <a:latin typeface="Book Antiqua" panose="02040602050305030304" pitchFamily="18" charset="0"/>
              </a:rPr>
              <a:t>компании</a:t>
            </a:r>
            <a:endParaRPr lang="bg-BG" dirty="0">
              <a:latin typeface="Book Antiqua" panose="02040602050305030304" pitchFamily="18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83136244"/>
              </p:ext>
            </p:extLst>
          </p:nvPr>
        </p:nvGraphicFramePr>
        <p:xfrm>
          <a:off x="159026" y="510209"/>
          <a:ext cx="8852451" cy="430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96288" y="3028122"/>
            <a:ext cx="2121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dk1"/>
                </a:solidFill>
                <a:latin typeface="Book Antiqua" panose="02040602050305030304" pitchFamily="18" charset="0"/>
                <a:ea typeface="Sora ExtraBold"/>
                <a:cs typeface="Sora ExtraBold"/>
                <a:sym typeface="Sora ExtraBold"/>
              </a:rPr>
              <a:t>Prop</a:t>
            </a:r>
            <a:endParaRPr lang="bg-BG" sz="3000" dirty="0" smtClean="0">
              <a:solidFill>
                <a:schemeClr val="dk1"/>
              </a:solidFill>
              <a:latin typeface="Book Antiqua" panose="02040602050305030304" pitchFamily="18" charset="0"/>
              <a:ea typeface="Sora ExtraBold"/>
              <a:cs typeface="Sora ExtraBold"/>
              <a:sym typeface="Sora ExtraBold"/>
            </a:endParaRPr>
          </a:p>
          <a:p>
            <a:pPr algn="ctr"/>
            <a:r>
              <a:rPr lang="en-US" sz="3000" dirty="0" smtClean="0">
                <a:solidFill>
                  <a:schemeClr val="dk1"/>
                </a:solidFill>
                <a:latin typeface="Book Antiqua" panose="02040602050305030304" pitchFamily="18" charset="0"/>
                <a:ea typeface="Sora ExtraBold"/>
                <a:cs typeface="Sora ExtraBold"/>
                <a:sym typeface="Sora ExtraBold"/>
              </a:rPr>
              <a:t> </a:t>
            </a:r>
            <a:r>
              <a:rPr lang="bg-BG" sz="3000" dirty="0">
                <a:solidFill>
                  <a:schemeClr val="dk1"/>
                </a:solidFill>
                <a:latin typeface="Book Antiqua" panose="02040602050305030304" pitchFamily="18" charset="0"/>
                <a:ea typeface="Sora ExtraBold"/>
                <a:cs typeface="Sora ExtraBold"/>
                <a:sym typeface="Sora ExtraBold"/>
              </a:rPr>
              <a:t>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65931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96;p46"/>
          <p:cNvSpPr txBox="1">
            <a:spLocks/>
          </p:cNvSpPr>
          <p:nvPr/>
        </p:nvSpPr>
        <p:spPr>
          <a:xfrm>
            <a:off x="1976877" y="1175604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bg-BG" sz="2000" dirty="0" smtClean="0"/>
              <a:t>СИГНАЛИЗИРАЙТЕ </a:t>
            </a:r>
            <a:br>
              <a:rPr lang="bg-BG" sz="2000" dirty="0" smtClean="0"/>
            </a:br>
            <a:r>
              <a:rPr lang="bg-BG" sz="2000" dirty="0" smtClean="0"/>
              <a:t>ПРИ ЗЛОУПОТРЕБИ!</a:t>
            </a:r>
            <a:endParaRPr lang="bg-BG" sz="2000" dirty="0"/>
          </a:p>
        </p:txBody>
      </p:sp>
      <p:sp>
        <p:nvSpPr>
          <p:cNvPr id="7" name="Google Shape;497;p46"/>
          <p:cNvSpPr txBox="1">
            <a:spLocks noGrp="1"/>
          </p:cNvSpPr>
          <p:nvPr>
            <p:ph type="subTitle" idx="1"/>
          </p:nvPr>
        </p:nvSpPr>
        <p:spPr>
          <a:xfrm>
            <a:off x="1976877" y="2605365"/>
            <a:ext cx="44481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b="1" dirty="0"/>
              <a:t> </a:t>
            </a:r>
            <a:r>
              <a:rPr lang="en-US" b="1" dirty="0" smtClean="0">
                <a:hlinkClick r:id="rId3"/>
              </a:rPr>
              <a:t>delovodstvo@fsc.bg</a:t>
            </a:r>
            <a:endParaRPr lang="en-US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www.fsc.bg</a:t>
            </a:r>
            <a:endParaRPr dirty="0"/>
          </a:p>
        </p:txBody>
      </p:sp>
      <p:cxnSp>
        <p:nvCxnSpPr>
          <p:cNvPr id="8" name="Google Shape;513;p46"/>
          <p:cNvCxnSpPr/>
          <p:nvPr/>
        </p:nvCxnSpPr>
        <p:spPr>
          <a:xfrm>
            <a:off x="2308584" y="2448883"/>
            <a:ext cx="395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ryptocurrency Investment Pitch Deck by Slidesgo">
  <a:themeElements>
    <a:clrScheme name="Simple Light">
      <a:dk1>
        <a:srgbClr val="FFFFFF"/>
      </a:dk1>
      <a:lt1>
        <a:srgbClr val="16293D"/>
      </a:lt1>
      <a:dk2>
        <a:srgbClr val="2F4D4E"/>
      </a:dk2>
      <a:lt2>
        <a:srgbClr val="5E9698"/>
      </a:lt2>
      <a:accent1>
        <a:srgbClr val="7CBB90"/>
      </a:accent1>
      <a:accent2>
        <a:srgbClr val="8AFC7D"/>
      </a:accent2>
      <a:accent3>
        <a:srgbClr val="D1E9CA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10199</TotalTime>
  <Words>529</Words>
  <Application>Microsoft Office PowerPoint</Application>
  <PresentationFormat>On-screen Show (16:9)</PresentationFormat>
  <Paragraphs>50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Sora</vt:lpstr>
      <vt:lpstr>Verdana</vt:lpstr>
      <vt:lpstr>Book Antiqua</vt:lpstr>
      <vt:lpstr>Lucida Sans Unicode</vt:lpstr>
      <vt:lpstr>Arial</vt:lpstr>
      <vt:lpstr>Segoe UI Emoji</vt:lpstr>
      <vt:lpstr>Didact Gothic</vt:lpstr>
      <vt:lpstr>Sora ExtraBold</vt:lpstr>
      <vt:lpstr>Cryptocurrency Investment Pitch Deck by Slidesgo</vt:lpstr>
      <vt:lpstr>Предупреждение относно PROP търговия </vt:lpstr>
      <vt:lpstr>Какво е PROP компания?</vt:lpstr>
      <vt:lpstr>Характеристики на PROP компанията</vt:lpstr>
      <vt:lpstr>Етапи при PROP търговия</vt:lpstr>
      <vt:lpstr>Рискове</vt:lpstr>
      <vt:lpstr>Известни PROP компании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относно PROP търговия</dc:title>
  <dc:creator>Maria Emanuilova</dc:creator>
  <cp:lastModifiedBy>Maria Emanuilova</cp:lastModifiedBy>
  <cp:revision>63</cp:revision>
  <dcterms:modified xsi:type="dcterms:W3CDTF">2024-08-14T12:09:56Z</dcterms:modified>
</cp:coreProperties>
</file>